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75" r:id="rId3"/>
    <p:sldId id="291" r:id="rId4"/>
    <p:sldId id="292" r:id="rId5"/>
    <p:sldId id="320" r:id="rId6"/>
    <p:sldId id="273" r:id="rId7"/>
    <p:sldId id="293" r:id="rId8"/>
    <p:sldId id="294" r:id="rId9"/>
    <p:sldId id="295" r:id="rId10"/>
    <p:sldId id="296" r:id="rId11"/>
    <p:sldId id="257" r:id="rId12"/>
    <p:sldId id="315" r:id="rId13"/>
    <p:sldId id="263" r:id="rId14"/>
    <p:sldId id="316" r:id="rId15"/>
    <p:sldId id="317" r:id="rId16"/>
    <p:sldId id="264" r:id="rId17"/>
    <p:sldId id="268" r:id="rId18"/>
    <p:sldId id="270" r:id="rId19"/>
    <p:sldId id="314" r:id="rId20"/>
    <p:sldId id="312" r:id="rId21"/>
    <p:sldId id="297" r:id="rId22"/>
    <p:sldId id="298" r:id="rId23"/>
    <p:sldId id="299" r:id="rId24"/>
    <p:sldId id="260" r:id="rId25"/>
    <p:sldId id="274" r:id="rId26"/>
    <p:sldId id="258" r:id="rId27"/>
    <p:sldId id="300" r:id="rId28"/>
    <p:sldId id="305" r:id="rId29"/>
    <p:sldId id="306" r:id="rId30"/>
    <p:sldId id="301" r:id="rId31"/>
    <p:sldId id="302" r:id="rId32"/>
    <p:sldId id="303" r:id="rId33"/>
    <p:sldId id="272" r:id="rId34"/>
    <p:sldId id="307" r:id="rId35"/>
    <p:sldId id="308" r:id="rId36"/>
    <p:sldId id="309" r:id="rId37"/>
    <p:sldId id="313" r:id="rId38"/>
    <p:sldId id="318" r:id="rId39"/>
    <p:sldId id="319" r:id="rId40"/>
    <p:sldId id="310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150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11/7/2022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ciencedirect.com/science/article/pii/S1350449512000308" TargetMode="External"/><Relationship Id="rId3" Type="http://schemas.openxmlformats.org/officeDocument/2006/relationships/hyperlink" Target="https://dergipark.org.tr/tr/download/article-file/75627" TargetMode="External"/><Relationship Id="rId7" Type="http://schemas.openxmlformats.org/officeDocument/2006/relationships/hyperlink" Target="https://github.com/s0mnaths/Brain-Tumor-Segmentation" TargetMode="External"/><Relationship Id="rId2" Type="http://schemas.openxmlformats.org/officeDocument/2006/relationships/hyperlink" Target="https://link.springer.com/content/pdf/10.1007/s10489-020-01902-1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rgipark.org.tr/tr/download/article-file/304804" TargetMode="External"/><Relationship Id="rId5" Type="http://schemas.openxmlformats.org/officeDocument/2006/relationships/hyperlink" Target="https://www.researchgate.net/publication/281178663_Automated_Brain_Tumor_Detection_and_Identification_Using_Image_Processing_and_Probabilistic_Neural_Network_Techniques" TargetMode="External"/><Relationship Id="rId4" Type="http://schemas.openxmlformats.org/officeDocument/2006/relationships/hyperlink" Target="https://link.springer.com/article/10.1007/s10489-020-01902-1" TargetMode="External"/><Relationship Id="rId9" Type="http://schemas.openxmlformats.org/officeDocument/2006/relationships/hyperlink" Target="https://matlabsproject.blogspot.com/2021/03/Python-Code-On-Brain-Tumor-Detection-Using-Image-Processing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0"/>
            <a:ext cx="8153400" cy="1470025"/>
          </a:xfrm>
        </p:spPr>
        <p:txBody>
          <a:bodyPr>
            <a:normAutofit/>
          </a:bodyPr>
          <a:lstStyle/>
          <a:p>
            <a:pPr algn="ctr"/>
            <a:r>
              <a:rPr lang="en-US" dirty="0" err="1" smtClean="0"/>
              <a:t>Sağlıkta</a:t>
            </a:r>
            <a:r>
              <a:rPr lang="en-US" dirty="0" smtClean="0"/>
              <a:t> </a:t>
            </a:r>
            <a:r>
              <a:rPr lang="en-US" dirty="0" err="1" smtClean="0"/>
              <a:t>Görüntü</a:t>
            </a:r>
            <a:r>
              <a:rPr lang="en-US" dirty="0" smtClean="0"/>
              <a:t> </a:t>
            </a:r>
            <a:r>
              <a:rPr lang="en-US" dirty="0" err="1" smtClean="0"/>
              <a:t>İşleme</a:t>
            </a:r>
            <a:r>
              <a:rPr lang="en-US" dirty="0" smtClean="0"/>
              <a:t> </a:t>
            </a:r>
            <a:r>
              <a:rPr lang="en-US" dirty="0" err="1" smtClean="0"/>
              <a:t>Uygulamaları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71600" y="1421704"/>
            <a:ext cx="7391400" cy="5436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0" y="228600"/>
            <a:ext cx="5638800" cy="58131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Garavel\Desktop\s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76400" y="0"/>
            <a:ext cx="6021387" cy="3962400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066800" y="4038600"/>
            <a:ext cx="8077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Brain </a:t>
            </a:r>
          </a:p>
          <a:p>
            <a:r>
              <a:rPr lang="en-US" sz="2400" dirty="0" err="1" smtClean="0"/>
              <a:t>Soldaki</a:t>
            </a:r>
            <a:r>
              <a:rPr lang="en-US" sz="2400" dirty="0" smtClean="0"/>
              <a:t> </a:t>
            </a:r>
            <a:r>
              <a:rPr lang="en-US" sz="2400" dirty="0" err="1" smtClean="0"/>
              <a:t>orijinal</a:t>
            </a:r>
            <a:r>
              <a:rPr lang="en-US" sz="2400" dirty="0" smtClean="0"/>
              <a:t> </a:t>
            </a:r>
            <a:r>
              <a:rPr lang="en-US" sz="2400" dirty="0" err="1" smtClean="0"/>
              <a:t>görüntüye</a:t>
            </a:r>
            <a:r>
              <a:rPr lang="en-US" sz="2400" dirty="0" smtClean="0"/>
              <a:t> </a:t>
            </a:r>
            <a:r>
              <a:rPr lang="en-US" sz="2400" dirty="0" err="1" smtClean="0"/>
              <a:t>keskin</a:t>
            </a:r>
            <a:r>
              <a:rPr lang="en-US" sz="2400" dirty="0" smtClean="0"/>
              <a:t> </a:t>
            </a:r>
            <a:r>
              <a:rPr lang="en-US" sz="2400" dirty="0" err="1" smtClean="0"/>
              <a:t>olmayan</a:t>
            </a:r>
            <a:r>
              <a:rPr lang="en-US" sz="2400" dirty="0" smtClean="0"/>
              <a:t> </a:t>
            </a:r>
            <a:r>
              <a:rPr lang="en-US" sz="2400" dirty="0" err="1" smtClean="0"/>
              <a:t>maskeleme</a:t>
            </a:r>
            <a:r>
              <a:rPr lang="en-US" sz="2400" dirty="0" smtClean="0"/>
              <a:t> </a:t>
            </a:r>
            <a:r>
              <a:rPr lang="en-US" sz="2400" dirty="0" err="1" smtClean="0"/>
              <a:t>ile</a:t>
            </a:r>
            <a:r>
              <a:rPr lang="en-US" sz="2400" dirty="0" smtClean="0"/>
              <a:t> </a:t>
            </a:r>
            <a:r>
              <a:rPr lang="en-US" sz="2400" dirty="0" err="1" smtClean="0"/>
              <a:t>sağdaki</a:t>
            </a:r>
            <a:r>
              <a:rPr lang="en-US" sz="2400" dirty="0" smtClean="0"/>
              <a:t> </a:t>
            </a:r>
            <a:r>
              <a:rPr lang="en-US" sz="2400" dirty="0" err="1" smtClean="0"/>
              <a:t>ayrıntılı</a:t>
            </a:r>
            <a:r>
              <a:rPr lang="en-US" sz="2400" dirty="0" smtClean="0"/>
              <a:t> </a:t>
            </a:r>
            <a:r>
              <a:rPr lang="en-US" sz="2400" dirty="0" err="1" smtClean="0"/>
              <a:t>görüntü</a:t>
            </a:r>
            <a:r>
              <a:rPr lang="en-US" sz="2400" dirty="0" smtClean="0"/>
              <a:t> </a:t>
            </a:r>
            <a:r>
              <a:rPr lang="en-US" sz="2400" dirty="0" err="1" smtClean="0"/>
              <a:t>elde</a:t>
            </a:r>
            <a:r>
              <a:rPr lang="en-US" sz="2400" dirty="0" smtClean="0"/>
              <a:t> </a:t>
            </a:r>
            <a:r>
              <a:rPr lang="en-US" sz="2400" dirty="0" err="1" smtClean="0"/>
              <a:t>edilmiştir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90800" y="64262"/>
            <a:ext cx="4876800" cy="2383868"/>
          </a:xfrm>
          <a:prstGeom prst="rect">
            <a:avLst/>
          </a:prstGeom>
        </p:spPr>
      </p:pic>
      <p:pic>
        <p:nvPicPr>
          <p:cNvPr id="5" name="Picture 4" descr="4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438400" y="3429000"/>
            <a:ext cx="5299059" cy="305289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19200" y="0"/>
            <a:ext cx="6611273" cy="319132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66800" y="3429000"/>
            <a:ext cx="80771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Katot</a:t>
            </a:r>
            <a:r>
              <a:rPr lang="en-US" sz="2400" dirty="0" smtClean="0"/>
              <a:t> </a:t>
            </a:r>
            <a:r>
              <a:rPr lang="en-US" sz="2400" dirty="0" err="1" smtClean="0"/>
              <a:t>Işını</a:t>
            </a:r>
            <a:r>
              <a:rPr lang="en-US" sz="2400" dirty="0" smtClean="0"/>
              <a:t> </a:t>
            </a:r>
            <a:r>
              <a:rPr lang="en-US" sz="2400" dirty="0" err="1" smtClean="0"/>
              <a:t>Tüpü</a:t>
            </a:r>
            <a:r>
              <a:rPr lang="en-US" sz="2400" dirty="0" smtClean="0"/>
              <a:t> (Cathode-ray tube</a:t>
            </a:r>
            <a:r>
              <a:rPr lang="en-US" sz="2400" dirty="0" smtClean="0"/>
              <a:t>)</a:t>
            </a:r>
          </a:p>
          <a:p>
            <a:endParaRPr lang="en-US" sz="2400" dirty="0" smtClean="0"/>
          </a:p>
          <a:p>
            <a:r>
              <a:rPr lang="en-US" sz="2400" dirty="0" smtClean="0"/>
              <a:t>Nonlinear </a:t>
            </a:r>
            <a:r>
              <a:rPr lang="en-US" sz="2400" dirty="0" smtClean="0"/>
              <a:t>display system </a:t>
            </a:r>
            <a:r>
              <a:rPr lang="en-US" sz="2400" dirty="0" smtClean="0"/>
              <a:t>operator </a:t>
            </a:r>
            <a:r>
              <a:rPr lang="en-US" sz="2400" dirty="0" err="1" smtClean="0"/>
              <a:t>ile</a:t>
            </a:r>
            <a:r>
              <a:rPr lang="en-US" sz="2400" dirty="0" smtClean="0"/>
              <a:t> </a:t>
            </a:r>
            <a:r>
              <a:rPr lang="en-US" sz="2400" dirty="0" err="1" smtClean="0"/>
              <a:t>görüntü</a:t>
            </a:r>
            <a:r>
              <a:rPr lang="en-US" sz="2400" dirty="0" smtClean="0"/>
              <a:t> </a:t>
            </a:r>
            <a:r>
              <a:rPr lang="en-US" sz="2400" dirty="0" err="1" smtClean="0"/>
              <a:t>tersine</a:t>
            </a:r>
            <a:r>
              <a:rPr lang="en-US" sz="2400" dirty="0" smtClean="0"/>
              <a:t> </a:t>
            </a:r>
            <a:r>
              <a:rPr lang="en-US" sz="2400" dirty="0" err="1" smtClean="0"/>
              <a:t>dönüştürülür</a:t>
            </a:r>
            <a:r>
              <a:rPr lang="en-US" sz="2400" dirty="0" smtClean="0"/>
              <a:t>.</a:t>
            </a:r>
            <a:r>
              <a:rPr lang="en-US" sz="2400" dirty="0" smtClean="0"/>
              <a:t> </a:t>
            </a:r>
            <a:r>
              <a:rPr lang="en-US" sz="2400" dirty="0" err="1" smtClean="0"/>
              <a:t>Detaylar</a:t>
            </a:r>
            <a:r>
              <a:rPr lang="en-US" sz="2400" dirty="0" smtClean="0"/>
              <a:t> </a:t>
            </a:r>
            <a:r>
              <a:rPr lang="en-US" sz="2400" dirty="0" err="1" smtClean="0"/>
              <a:t>daha</a:t>
            </a:r>
            <a:r>
              <a:rPr lang="en-US" sz="2400" dirty="0" smtClean="0"/>
              <a:t> </a:t>
            </a:r>
            <a:r>
              <a:rPr lang="en-US" sz="2400" dirty="0" err="1" smtClean="0"/>
              <a:t>görünür</a:t>
            </a:r>
            <a:r>
              <a:rPr lang="en-US" sz="2400" dirty="0" smtClean="0"/>
              <a:t> </a:t>
            </a:r>
            <a:r>
              <a:rPr lang="en-US" sz="2400" dirty="0" smtClean="0"/>
              <a:t>hale </a:t>
            </a:r>
            <a:r>
              <a:rPr lang="en-US" sz="2400" dirty="0" err="1" smtClean="0"/>
              <a:t>gelir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                 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0600" y="1371600"/>
            <a:ext cx="815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Diyabetik</a:t>
            </a:r>
            <a:r>
              <a:rPr lang="en-US" sz="2400" dirty="0" smtClean="0"/>
              <a:t> </a:t>
            </a:r>
            <a:r>
              <a:rPr lang="en-US" sz="2400" dirty="0" err="1" smtClean="0"/>
              <a:t>retinopati</a:t>
            </a:r>
            <a:r>
              <a:rPr lang="en-US" sz="2400" dirty="0" smtClean="0"/>
              <a:t>: </a:t>
            </a:r>
            <a:r>
              <a:rPr lang="en-US" sz="2400" dirty="0" err="1" smtClean="0"/>
              <a:t>Yüksek</a:t>
            </a:r>
            <a:r>
              <a:rPr lang="en-US" sz="2400" dirty="0" smtClean="0"/>
              <a:t> </a:t>
            </a:r>
            <a:r>
              <a:rPr lang="en-US" sz="2400" dirty="0" err="1" smtClean="0"/>
              <a:t>kan</a:t>
            </a:r>
            <a:r>
              <a:rPr lang="en-US" sz="2400" dirty="0" smtClean="0"/>
              <a:t> </a:t>
            </a:r>
            <a:r>
              <a:rPr lang="en-US" sz="2400" dirty="0" err="1" smtClean="0"/>
              <a:t>şekeri</a:t>
            </a:r>
            <a:r>
              <a:rPr lang="en-US" sz="2400" dirty="0" smtClean="0"/>
              <a:t> </a:t>
            </a:r>
            <a:r>
              <a:rPr lang="en-US" sz="2400" dirty="0" err="1" smtClean="0"/>
              <a:t>nedeniyle</a:t>
            </a:r>
            <a:r>
              <a:rPr lang="en-US" sz="2400" dirty="0" smtClean="0"/>
              <a:t> </a:t>
            </a:r>
            <a:r>
              <a:rPr lang="en-US" sz="2400" dirty="0" err="1" smtClean="0"/>
              <a:t>gözün</a:t>
            </a:r>
            <a:r>
              <a:rPr lang="en-US" sz="2400" dirty="0" smtClean="0"/>
              <a:t> retina </a:t>
            </a:r>
            <a:r>
              <a:rPr lang="en-US" sz="2400" dirty="0" err="1" smtClean="0"/>
              <a:t>tabakasındaki</a:t>
            </a:r>
            <a:r>
              <a:rPr lang="en-US" sz="2400" dirty="0" smtClean="0"/>
              <a:t> </a:t>
            </a:r>
            <a:r>
              <a:rPr lang="en-US" sz="2400" dirty="0" err="1" smtClean="0"/>
              <a:t>damarların</a:t>
            </a:r>
            <a:r>
              <a:rPr lang="en-US" sz="2400" dirty="0" smtClean="0"/>
              <a:t> </a:t>
            </a:r>
            <a:r>
              <a:rPr lang="en-US" sz="2400" dirty="0" err="1" smtClean="0"/>
              <a:t>hasar</a:t>
            </a:r>
            <a:r>
              <a:rPr lang="en-US" sz="2400" dirty="0" smtClean="0"/>
              <a:t> </a:t>
            </a:r>
            <a:r>
              <a:rPr lang="en-US" sz="2400" dirty="0" err="1" smtClean="0"/>
              <a:t>görmesi</a:t>
            </a:r>
            <a:r>
              <a:rPr lang="en-US" sz="2400" dirty="0" smtClean="0"/>
              <a:t> </a:t>
            </a:r>
            <a:r>
              <a:rPr lang="en-US" sz="2400" dirty="0" err="1" smtClean="0"/>
              <a:t>sonucunda</a:t>
            </a:r>
            <a:r>
              <a:rPr lang="en-US" sz="2400" dirty="0" smtClean="0"/>
              <a:t> </a:t>
            </a:r>
            <a:r>
              <a:rPr lang="en-US" sz="2400" dirty="0" err="1" smtClean="0"/>
              <a:t>ortaya</a:t>
            </a:r>
            <a:r>
              <a:rPr lang="en-US" sz="2400" dirty="0" smtClean="0"/>
              <a:t> </a:t>
            </a:r>
            <a:r>
              <a:rPr lang="en-US" sz="2400" dirty="0" err="1" smtClean="0"/>
              <a:t>çıkan</a:t>
            </a:r>
            <a:r>
              <a:rPr lang="en-US" sz="2400" dirty="0" smtClean="0"/>
              <a:t> </a:t>
            </a:r>
            <a:r>
              <a:rPr lang="en-US" sz="2400" dirty="0" err="1" smtClean="0"/>
              <a:t>bir</a:t>
            </a:r>
            <a:r>
              <a:rPr lang="en-US" sz="2400" dirty="0" smtClean="0"/>
              <a:t> </a:t>
            </a:r>
            <a:r>
              <a:rPr lang="en-US" sz="2400" dirty="0" err="1" smtClean="0"/>
              <a:t>hastalıktır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1143000" y="228600"/>
            <a:ext cx="8001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Retina </a:t>
            </a:r>
            <a:r>
              <a:rPr lang="en-US" sz="2800" dirty="0" err="1" smtClean="0"/>
              <a:t>Görüntülerindeki</a:t>
            </a:r>
            <a:r>
              <a:rPr lang="en-US" sz="2800" dirty="0" smtClean="0"/>
              <a:t> Kan </a:t>
            </a:r>
            <a:r>
              <a:rPr lang="en-US" sz="2800" dirty="0" err="1" smtClean="0"/>
              <a:t>Damarlarının</a:t>
            </a:r>
            <a:r>
              <a:rPr lang="en-US" sz="2800" dirty="0" smtClean="0"/>
              <a:t> </a:t>
            </a:r>
            <a:r>
              <a:rPr lang="en-US" sz="2800" dirty="0" err="1" smtClean="0"/>
              <a:t>Belirlenmesi</a:t>
            </a:r>
            <a:endParaRPr lang="en-US" sz="2800" dirty="0"/>
          </a:p>
        </p:txBody>
      </p:sp>
      <p:pic>
        <p:nvPicPr>
          <p:cNvPr id="6" name="Picture 5" descr="4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19400" y="2895600"/>
            <a:ext cx="3581400" cy="338448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02214" y="0"/>
            <a:ext cx="273957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99679" y="232916"/>
            <a:ext cx="6744642" cy="639216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5400" y="0"/>
            <a:ext cx="6592220" cy="517279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6799" y="5181600"/>
            <a:ext cx="80772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(a)'</a:t>
            </a:r>
            <a:r>
              <a:rPr lang="en-US" dirty="0" err="1" smtClean="0"/>
              <a:t>daki</a:t>
            </a:r>
            <a:r>
              <a:rPr lang="en-US" dirty="0" smtClean="0"/>
              <a:t> </a:t>
            </a:r>
            <a:r>
              <a:rPr lang="en-US" dirty="0" err="1" smtClean="0"/>
              <a:t>orijinal</a:t>
            </a:r>
            <a:r>
              <a:rPr lang="en-US" dirty="0" smtClean="0"/>
              <a:t> </a:t>
            </a:r>
            <a:r>
              <a:rPr lang="en-US" dirty="0" err="1" smtClean="0"/>
              <a:t>görüntüye</a:t>
            </a:r>
            <a:r>
              <a:rPr lang="en-US" dirty="0" smtClean="0"/>
              <a:t>, </a:t>
            </a:r>
            <a:r>
              <a:rPr lang="en-US" dirty="0" err="1" smtClean="0"/>
              <a:t>maksimum</a:t>
            </a:r>
            <a:r>
              <a:rPr lang="en-US" dirty="0" smtClean="0"/>
              <a:t> ±25 </a:t>
            </a:r>
            <a:r>
              <a:rPr lang="en-US" dirty="0" err="1" smtClean="0"/>
              <a:t>gri</a:t>
            </a:r>
            <a:r>
              <a:rPr lang="en-US" dirty="0" smtClean="0"/>
              <a:t> </a:t>
            </a:r>
            <a:r>
              <a:rPr lang="en-US" dirty="0" err="1" smtClean="0"/>
              <a:t>genlik</a:t>
            </a:r>
            <a:r>
              <a:rPr lang="en-US" dirty="0" smtClean="0"/>
              <a:t> </a:t>
            </a:r>
            <a:r>
              <a:rPr lang="en-US" dirty="0" err="1" smtClean="0"/>
              <a:t>ile</a:t>
            </a:r>
            <a:r>
              <a:rPr lang="en-US" dirty="0" smtClean="0"/>
              <a:t> </a:t>
            </a:r>
            <a:r>
              <a:rPr lang="en-US" dirty="0" err="1" smtClean="0"/>
              <a:t>eklenen</a:t>
            </a:r>
            <a:r>
              <a:rPr lang="en-US" dirty="0" smtClean="0"/>
              <a:t> Gauss </a:t>
            </a:r>
            <a:r>
              <a:rPr lang="en-US" dirty="0" err="1" smtClean="0"/>
              <a:t>beyaz</a:t>
            </a:r>
            <a:r>
              <a:rPr lang="en-US" dirty="0" smtClean="0"/>
              <a:t> </a:t>
            </a:r>
            <a:r>
              <a:rPr lang="en-US" dirty="0" err="1" smtClean="0"/>
              <a:t>gürültüsüyle</a:t>
            </a:r>
            <a:r>
              <a:rPr lang="en-US" dirty="0" smtClean="0"/>
              <a:t> </a:t>
            </a:r>
            <a:r>
              <a:rPr lang="en-US" dirty="0" err="1" smtClean="0"/>
              <a:t>bozulmuş</a:t>
            </a:r>
            <a:r>
              <a:rPr lang="en-US" dirty="0" smtClean="0"/>
              <a:t> </a:t>
            </a:r>
            <a:r>
              <a:rPr lang="en-US" dirty="0" err="1" smtClean="0"/>
              <a:t>seviyeler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(b)’ </a:t>
            </a:r>
            <a:r>
              <a:rPr lang="en-US" dirty="0" err="1" smtClean="0"/>
              <a:t>deki</a:t>
            </a:r>
            <a:r>
              <a:rPr lang="en-US" dirty="0" smtClean="0"/>
              <a:t> </a:t>
            </a:r>
            <a:r>
              <a:rPr lang="en-US" dirty="0" err="1" smtClean="0"/>
              <a:t>görüntüye</a:t>
            </a:r>
            <a:r>
              <a:rPr lang="en-US" dirty="0" smtClean="0"/>
              <a:t> </a:t>
            </a:r>
            <a:r>
              <a:rPr lang="en-US" dirty="0" smtClean="0"/>
              <a:t>3 × 3 </a:t>
            </a:r>
            <a:r>
              <a:rPr lang="en-US" dirty="0" smtClean="0"/>
              <a:t>mean </a:t>
            </a:r>
            <a:r>
              <a:rPr lang="en-US" dirty="0" err="1" smtClean="0"/>
              <a:t>filtre</a:t>
            </a:r>
            <a:r>
              <a:rPr lang="en-US" dirty="0" smtClean="0"/>
              <a:t> </a:t>
            </a:r>
            <a:r>
              <a:rPr lang="en-US" dirty="0" err="1" smtClean="0"/>
              <a:t>uygulanmış</a:t>
            </a:r>
            <a:r>
              <a:rPr lang="en-US" dirty="0" smtClean="0"/>
              <a:t>. Mean </a:t>
            </a:r>
            <a:r>
              <a:rPr lang="en-US" dirty="0" err="1" smtClean="0"/>
              <a:t>filtre</a:t>
            </a:r>
            <a:r>
              <a:rPr lang="en-US" dirty="0" smtClean="0"/>
              <a:t>, </a:t>
            </a:r>
            <a:r>
              <a:rPr lang="en-US" dirty="0" err="1" smtClean="0"/>
              <a:t>ilave</a:t>
            </a:r>
            <a:r>
              <a:rPr lang="en-US" dirty="0" smtClean="0"/>
              <a:t> </a:t>
            </a:r>
            <a:r>
              <a:rPr lang="en-US" dirty="0" err="1" smtClean="0"/>
              <a:t>gürültünün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kısmını</a:t>
            </a:r>
            <a:r>
              <a:rPr lang="en-US" dirty="0" smtClean="0"/>
              <a:t> </a:t>
            </a:r>
            <a:r>
              <a:rPr lang="en-US" dirty="0" err="1" smtClean="0"/>
              <a:t>açıkça</a:t>
            </a:r>
            <a:r>
              <a:rPr lang="en-US" dirty="0" smtClean="0"/>
              <a:t> </a:t>
            </a:r>
            <a:r>
              <a:rPr lang="en-US" dirty="0" err="1" smtClean="0"/>
              <a:t>ortadan</a:t>
            </a:r>
            <a:r>
              <a:rPr lang="en-US" dirty="0" smtClean="0"/>
              <a:t> </a:t>
            </a:r>
            <a:r>
              <a:rPr lang="en-US" dirty="0" err="1" smtClean="0"/>
              <a:t>kaldırır</a:t>
            </a:r>
            <a:r>
              <a:rPr lang="en-US" dirty="0" smtClean="0"/>
              <a:t>; </a:t>
            </a:r>
            <a:r>
              <a:rPr lang="en-US" dirty="0" err="1" smtClean="0"/>
              <a:t>ancak</a:t>
            </a:r>
            <a:r>
              <a:rPr lang="en-US" dirty="0" smtClean="0"/>
              <a:t> </a:t>
            </a:r>
            <a:r>
              <a:rPr lang="en-US" dirty="0" err="1" smtClean="0"/>
              <a:t>bulanıklık</a:t>
            </a:r>
            <a:r>
              <a:rPr lang="en-US" dirty="0" smtClean="0"/>
              <a:t> </a:t>
            </a:r>
            <a:r>
              <a:rPr lang="en-US" dirty="0" err="1" smtClean="0"/>
              <a:t>da</a:t>
            </a:r>
            <a:r>
              <a:rPr lang="en-US" dirty="0" smtClean="0"/>
              <a:t> </a:t>
            </a:r>
            <a:r>
              <a:rPr lang="en-US" dirty="0" err="1" smtClean="0"/>
              <a:t>oluşturur</a:t>
            </a:r>
            <a:r>
              <a:rPr lang="en-US" dirty="0" smtClean="0"/>
              <a:t>.</a:t>
            </a:r>
          </a:p>
          <a:p>
            <a:r>
              <a:rPr lang="en-US" dirty="0" smtClean="0"/>
              <a:t>(b)’ </a:t>
            </a:r>
            <a:r>
              <a:rPr lang="en-US" dirty="0" err="1" smtClean="0"/>
              <a:t>deki</a:t>
            </a:r>
            <a:r>
              <a:rPr lang="en-US" dirty="0" smtClean="0"/>
              <a:t> </a:t>
            </a:r>
            <a:r>
              <a:rPr lang="en-US" dirty="0" err="1" smtClean="0"/>
              <a:t>görüntüye</a:t>
            </a:r>
            <a:r>
              <a:rPr lang="en-US" dirty="0" smtClean="0"/>
              <a:t> 9x9 mean </a:t>
            </a:r>
            <a:r>
              <a:rPr lang="en-US" dirty="0" err="1" smtClean="0"/>
              <a:t>filtre</a:t>
            </a:r>
            <a:r>
              <a:rPr lang="en-US" dirty="0" smtClean="0"/>
              <a:t> </a:t>
            </a:r>
            <a:r>
              <a:rPr lang="en-US" dirty="0" err="1" smtClean="0"/>
              <a:t>uygulanmış</a:t>
            </a:r>
            <a:r>
              <a:rPr lang="en-US" dirty="0" smtClean="0"/>
              <a:t>. </a:t>
            </a:r>
            <a:r>
              <a:rPr lang="en-US" dirty="0" err="1" smtClean="0"/>
              <a:t>Bulanıklık</a:t>
            </a:r>
            <a:r>
              <a:rPr lang="en-US" dirty="0" smtClean="0"/>
              <a:t>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da</a:t>
            </a:r>
            <a:r>
              <a:rPr lang="en-US" dirty="0" smtClean="0"/>
              <a:t> </a:t>
            </a:r>
            <a:r>
              <a:rPr lang="en-US" dirty="0" err="1" smtClean="0"/>
              <a:t>artmış</a:t>
            </a:r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76400" y="0"/>
            <a:ext cx="5677693" cy="32484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66800" y="3657600"/>
            <a:ext cx="80772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Biyopsi</a:t>
            </a:r>
            <a:r>
              <a:rPr lang="en-US" sz="2800" dirty="0" smtClean="0"/>
              <a:t> </a:t>
            </a:r>
            <a:r>
              <a:rPr lang="en-US" sz="2800" dirty="0" err="1" smtClean="0"/>
              <a:t>ile</a:t>
            </a:r>
            <a:r>
              <a:rPr lang="en-US" sz="2800" dirty="0" smtClean="0"/>
              <a:t> </a:t>
            </a:r>
            <a:r>
              <a:rPr lang="en-US" sz="2800" dirty="0" err="1" smtClean="0"/>
              <a:t>kanıtlanmış</a:t>
            </a:r>
            <a:r>
              <a:rPr lang="en-US" sz="2800" dirty="0" smtClean="0"/>
              <a:t> </a:t>
            </a:r>
            <a:r>
              <a:rPr lang="en-US" sz="2800" dirty="0" err="1" smtClean="0"/>
              <a:t>tek</a:t>
            </a:r>
            <a:r>
              <a:rPr lang="en-US" sz="2800" dirty="0" smtClean="0"/>
              <a:t> </a:t>
            </a:r>
            <a:r>
              <a:rPr lang="en-US" sz="2800" dirty="0" err="1" smtClean="0"/>
              <a:t>bir</a:t>
            </a:r>
            <a:r>
              <a:rPr lang="en-US" sz="2800" dirty="0" smtClean="0"/>
              <a:t> </a:t>
            </a:r>
            <a:r>
              <a:rPr lang="en-US" sz="2800" dirty="0" err="1" smtClean="0"/>
              <a:t>kitleyi</a:t>
            </a:r>
            <a:r>
              <a:rPr lang="en-US" sz="2800" dirty="0" smtClean="0"/>
              <a:t> </a:t>
            </a:r>
            <a:r>
              <a:rPr lang="en-US" sz="2800" dirty="0" err="1" smtClean="0"/>
              <a:t>gösteren</a:t>
            </a:r>
            <a:r>
              <a:rPr lang="en-US" sz="2800" dirty="0" smtClean="0"/>
              <a:t> </a:t>
            </a:r>
            <a:r>
              <a:rPr lang="en-US" sz="2800" dirty="0" err="1" smtClean="0"/>
              <a:t>temsili</a:t>
            </a:r>
            <a:r>
              <a:rPr lang="en-US" sz="2800" dirty="0" smtClean="0"/>
              <a:t> </a:t>
            </a:r>
            <a:r>
              <a:rPr lang="en-US" sz="2800" dirty="0" err="1" smtClean="0"/>
              <a:t>mamografik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görüntüler</a:t>
            </a:r>
            <a:r>
              <a:rPr lang="en-US" sz="2800" dirty="0" smtClean="0"/>
              <a:t>: (a) </a:t>
            </a:r>
            <a:r>
              <a:rPr lang="en-US" sz="2800" dirty="0" err="1" smtClean="0"/>
              <a:t>orijinal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</a:t>
            </a:r>
            <a:r>
              <a:rPr lang="en-US" sz="2800" dirty="0" smtClean="0"/>
              <a:t>, (b) </a:t>
            </a:r>
            <a:r>
              <a:rPr lang="en-US" sz="2800" dirty="0" err="1" smtClean="0"/>
              <a:t>iki</a:t>
            </a:r>
            <a:r>
              <a:rPr lang="en-US" sz="2800" dirty="0" smtClean="0"/>
              <a:t> </a:t>
            </a:r>
            <a:r>
              <a:rPr lang="en-US" sz="2800" dirty="0" err="1" smtClean="0"/>
              <a:t>kanallı</a:t>
            </a:r>
            <a:r>
              <a:rPr lang="en-US" sz="2800" dirty="0" smtClean="0"/>
              <a:t> </a:t>
            </a:r>
            <a:r>
              <a:rPr lang="en-US" sz="2800" dirty="0" err="1" smtClean="0"/>
              <a:t>çok</a:t>
            </a:r>
            <a:r>
              <a:rPr lang="en-US" sz="2800" dirty="0" smtClean="0"/>
              <a:t> </a:t>
            </a:r>
            <a:r>
              <a:rPr lang="en-US" sz="2800" dirty="0" err="1" smtClean="0"/>
              <a:t>çözünürlüklü</a:t>
            </a:r>
            <a:r>
              <a:rPr lang="en-US" sz="2800" dirty="0" smtClean="0"/>
              <a:t> WT </a:t>
            </a:r>
            <a:r>
              <a:rPr lang="en-US" sz="2800" dirty="0" err="1" smtClean="0"/>
              <a:t>ile</a:t>
            </a:r>
            <a:r>
              <a:rPr lang="en-US" sz="2800" dirty="0" smtClean="0"/>
              <a:t> </a:t>
            </a:r>
            <a:r>
              <a:rPr lang="en-US" sz="2800" dirty="0" err="1" smtClean="0"/>
              <a:t>hibrit</a:t>
            </a:r>
            <a:r>
              <a:rPr lang="en-US" sz="2800" dirty="0" smtClean="0"/>
              <a:t> </a:t>
            </a:r>
            <a:r>
              <a:rPr lang="en-US" sz="2800" dirty="0" err="1" smtClean="0"/>
              <a:t>filtre</a:t>
            </a:r>
            <a:r>
              <a:rPr lang="en-US" sz="2800" dirty="0" smtClean="0"/>
              <a:t> </a:t>
            </a:r>
            <a:r>
              <a:rPr lang="en-US" sz="2800" dirty="0" err="1" smtClean="0"/>
              <a:t>kullanılarak</a:t>
            </a:r>
            <a:r>
              <a:rPr lang="en-US" sz="2800" dirty="0" smtClean="0"/>
              <a:t> </a:t>
            </a:r>
            <a:r>
              <a:rPr lang="en-US" sz="2800" dirty="0" err="1" smtClean="0"/>
              <a:t>geliştirilmiş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</a:t>
            </a:r>
            <a:r>
              <a:rPr lang="en-US" sz="2800" dirty="0" smtClean="0"/>
              <a:t> </a:t>
            </a:r>
            <a:r>
              <a:rPr lang="en-US" sz="2800" dirty="0" err="1" smtClean="0"/>
              <a:t>ve</a:t>
            </a:r>
            <a:r>
              <a:rPr lang="en-US" sz="2800" dirty="0" smtClean="0"/>
              <a:t> (c) </a:t>
            </a:r>
            <a:r>
              <a:rPr lang="en-US" sz="2800" dirty="0" err="1" smtClean="0"/>
              <a:t>geliştirilmiş</a:t>
            </a:r>
            <a:r>
              <a:rPr lang="en-US" sz="2800" dirty="0" smtClean="0"/>
              <a:t> </a:t>
            </a:r>
            <a:r>
              <a:rPr lang="en-US" sz="2800" dirty="0" err="1" smtClean="0"/>
              <a:t>dört</a:t>
            </a:r>
            <a:r>
              <a:rPr lang="en-US" sz="2800" dirty="0" smtClean="0"/>
              <a:t> </a:t>
            </a:r>
            <a:r>
              <a:rPr lang="en-US" sz="2800" dirty="0" err="1" smtClean="0"/>
              <a:t>kanallı</a:t>
            </a:r>
            <a:r>
              <a:rPr lang="en-US" sz="2800" dirty="0" smtClean="0"/>
              <a:t> </a:t>
            </a:r>
            <a:r>
              <a:rPr lang="en-US" sz="2800" dirty="0" err="1" smtClean="0"/>
              <a:t>çok</a:t>
            </a:r>
            <a:r>
              <a:rPr lang="en-US" sz="2800" dirty="0" smtClean="0"/>
              <a:t> </a:t>
            </a:r>
            <a:r>
              <a:rPr lang="en-US" sz="2800" dirty="0" err="1" smtClean="0"/>
              <a:t>çözünürlüklü</a:t>
            </a:r>
            <a:r>
              <a:rPr lang="en-US" sz="2800" dirty="0" smtClean="0"/>
              <a:t> </a:t>
            </a:r>
            <a:r>
              <a:rPr lang="en-US" sz="2800" dirty="0" err="1" smtClean="0"/>
              <a:t>bir</a:t>
            </a:r>
            <a:r>
              <a:rPr lang="en-US" sz="2800" dirty="0" smtClean="0"/>
              <a:t> WT </a:t>
            </a:r>
            <a:r>
              <a:rPr lang="en-US" sz="2800" dirty="0" err="1" smtClean="0"/>
              <a:t>ile</a:t>
            </a:r>
            <a:r>
              <a:rPr lang="en-US" sz="2800" dirty="0" smtClean="0"/>
              <a:t> </a:t>
            </a:r>
            <a:r>
              <a:rPr lang="en-US" sz="2800" dirty="0" err="1" smtClean="0"/>
              <a:t>hibrit</a:t>
            </a:r>
            <a:r>
              <a:rPr lang="en-US" sz="2800" dirty="0" smtClean="0"/>
              <a:t> </a:t>
            </a:r>
            <a:r>
              <a:rPr lang="en-US" sz="2800" dirty="0" err="1" smtClean="0"/>
              <a:t>filtre</a:t>
            </a:r>
            <a:r>
              <a:rPr lang="en-US" sz="2800" dirty="0" smtClean="0"/>
              <a:t> </a:t>
            </a:r>
            <a:r>
              <a:rPr lang="en-US" sz="2800" dirty="0" err="1" smtClean="0"/>
              <a:t>kullanılarak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6019800" y="6172200"/>
            <a:ext cx="27158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WT(Wavelet transform)</a:t>
            </a:r>
            <a:endParaRPr lang="en-US" sz="20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9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76400" y="762000"/>
            <a:ext cx="6227802" cy="21765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6800" y="152400"/>
            <a:ext cx="7648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Deep learning based detection and analysis of COVID-19 on chest X-ray images</a:t>
            </a:r>
            <a:endParaRPr lang="en-US" dirty="0"/>
          </a:p>
        </p:txBody>
      </p:sp>
      <p:pic>
        <p:nvPicPr>
          <p:cNvPr id="6" name="Picture 5" descr="40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" y="2743200"/>
            <a:ext cx="4993030" cy="2209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3000" y="533400"/>
            <a:ext cx="1568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1560 </a:t>
            </a:r>
            <a:r>
              <a:rPr lang="en-US" dirty="0" err="1" smtClean="0"/>
              <a:t>örnekten</a:t>
            </a:r>
            <a:endParaRPr lang="en-US" dirty="0"/>
          </a:p>
        </p:txBody>
      </p:sp>
      <p:pic>
        <p:nvPicPr>
          <p:cNvPr id="8" name="Picture 7" descr="41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964788" y="2971800"/>
            <a:ext cx="4179212" cy="1950299"/>
          </a:xfrm>
          <a:prstGeom prst="rect">
            <a:avLst/>
          </a:prstGeom>
        </p:spPr>
      </p:pic>
      <p:pic>
        <p:nvPicPr>
          <p:cNvPr id="9" name="Picture 8" descr="42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0" y="5427049"/>
            <a:ext cx="4495800" cy="1097984"/>
          </a:xfrm>
          <a:prstGeom prst="rect">
            <a:avLst/>
          </a:prstGeom>
        </p:spPr>
      </p:pic>
      <p:pic>
        <p:nvPicPr>
          <p:cNvPr id="10" name="Picture 9" descr="43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4572000" y="5410200"/>
            <a:ext cx="4336778" cy="101924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0600" y="0"/>
            <a:ext cx="8153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000" dirty="0" smtClean="0"/>
          </a:p>
          <a:p>
            <a:r>
              <a:rPr lang="en-US" sz="4000" dirty="0" smtClean="0"/>
              <a:t>1- Radiography</a:t>
            </a:r>
          </a:p>
          <a:p>
            <a:r>
              <a:rPr lang="en-US" sz="4000" dirty="0" smtClean="0"/>
              <a:t>2- X-ray computed tomography</a:t>
            </a:r>
          </a:p>
          <a:p>
            <a:r>
              <a:rPr lang="en-US" sz="4000" dirty="0" smtClean="0"/>
              <a:t>3- Magnetic resonance imaging</a:t>
            </a:r>
          </a:p>
          <a:p>
            <a:r>
              <a:rPr lang="en-US" sz="4000" dirty="0" smtClean="0"/>
              <a:t>4- Nuclear medicine imaging</a:t>
            </a:r>
          </a:p>
          <a:p>
            <a:r>
              <a:rPr lang="en-US" sz="4000" dirty="0" smtClean="0"/>
              <a:t>5- Ultrasound </a:t>
            </a:r>
            <a:r>
              <a:rPr lang="en-US" sz="4000" dirty="0" smtClean="0"/>
              <a:t>imaging</a:t>
            </a:r>
            <a:endParaRPr lang="en-US" sz="4000" dirty="0" smtClean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 smtClean="0"/>
              <a:t>İlk</a:t>
            </a:r>
            <a:r>
              <a:rPr lang="en-US" sz="2800" dirty="0" smtClean="0"/>
              <a:t> CT </a:t>
            </a:r>
            <a:r>
              <a:rPr lang="en-US" sz="2800" dirty="0" err="1" smtClean="0"/>
              <a:t>tarayıcı</a:t>
            </a:r>
            <a:r>
              <a:rPr lang="en-US" sz="2800" dirty="0" smtClean="0"/>
              <a:t> (EMI </a:t>
            </a:r>
            <a:r>
              <a:rPr lang="en-US" sz="2800" dirty="0" err="1" smtClean="0"/>
              <a:t>tarayıcı</a:t>
            </a:r>
            <a:r>
              <a:rPr lang="en-US" sz="2800" dirty="0" smtClean="0"/>
              <a:t>), 1972'de Godfrey N. Hounsfield </a:t>
            </a:r>
            <a:r>
              <a:rPr lang="en-US" sz="2800" dirty="0" err="1" smtClean="0"/>
              <a:t>tarafından</a:t>
            </a:r>
            <a:r>
              <a:rPr lang="en-US" sz="2800" dirty="0" smtClean="0"/>
              <a:t> </a:t>
            </a:r>
            <a:r>
              <a:rPr lang="en-US" sz="2800" dirty="0" err="1" smtClean="0"/>
              <a:t>geliştirildi</a:t>
            </a:r>
            <a:r>
              <a:rPr lang="en-US" sz="2800" dirty="0" smtClean="0"/>
              <a:t>. (</a:t>
            </a:r>
            <a:r>
              <a:rPr lang="en-US" sz="2800" dirty="0" err="1" smtClean="0"/>
              <a:t>Sadece</a:t>
            </a:r>
            <a:r>
              <a:rPr lang="en-US" sz="2800" dirty="0" smtClean="0"/>
              <a:t> </a:t>
            </a:r>
            <a:r>
              <a:rPr lang="en-US" sz="2800" dirty="0" err="1" smtClean="0"/>
              <a:t>beyin</a:t>
            </a:r>
            <a:r>
              <a:rPr lang="en-US" sz="2800" dirty="0" smtClean="0"/>
              <a:t> </a:t>
            </a:r>
            <a:r>
              <a:rPr lang="en-US" sz="2800" dirty="0" err="1" smtClean="0"/>
              <a:t>için</a:t>
            </a:r>
            <a:r>
              <a:rPr lang="en-US" sz="2800" dirty="0" smtClean="0"/>
              <a:t>)On </a:t>
            </a:r>
            <a:r>
              <a:rPr lang="en-US" sz="2800" dirty="0" err="1" smtClean="0"/>
              <a:t>yıl</a:t>
            </a:r>
            <a:r>
              <a:rPr lang="en-US" sz="2800" dirty="0" smtClean="0"/>
              <a:t> </a:t>
            </a:r>
            <a:r>
              <a:rPr lang="en-US" sz="2800" dirty="0" err="1" smtClean="0"/>
              <a:t>önce</a:t>
            </a:r>
            <a:r>
              <a:rPr lang="en-US" sz="2800" dirty="0" smtClean="0"/>
              <a:t> A. M. Cormack </a:t>
            </a:r>
            <a:r>
              <a:rPr lang="en-US" sz="2800" dirty="0" err="1" smtClean="0"/>
              <a:t>tarafından</a:t>
            </a:r>
            <a:r>
              <a:rPr lang="en-US" sz="2800" dirty="0" smtClean="0"/>
              <a:t> </a:t>
            </a:r>
            <a:r>
              <a:rPr lang="en-US" sz="2800" dirty="0" err="1" smtClean="0"/>
              <a:t>geliştirilen</a:t>
            </a:r>
            <a:r>
              <a:rPr lang="en-US" sz="2800" dirty="0" smtClean="0"/>
              <a:t> </a:t>
            </a:r>
            <a:r>
              <a:rPr lang="en-US" sz="2800" dirty="0" err="1" smtClean="0"/>
              <a:t>matematiksel</a:t>
            </a:r>
            <a:r>
              <a:rPr lang="en-US" sz="2800" dirty="0" smtClean="0"/>
              <a:t> </a:t>
            </a:r>
            <a:r>
              <a:rPr lang="en-US" sz="2800" dirty="0" err="1" smtClean="0"/>
              <a:t>ve</a:t>
            </a:r>
            <a:r>
              <a:rPr lang="en-US" sz="2800" dirty="0" smtClean="0"/>
              <a:t> </a:t>
            </a:r>
            <a:r>
              <a:rPr lang="en-US" sz="2800" dirty="0" err="1" smtClean="0"/>
              <a:t>deneysel</a:t>
            </a:r>
            <a:r>
              <a:rPr lang="en-US" sz="2800" dirty="0" smtClean="0"/>
              <a:t> </a:t>
            </a:r>
            <a:r>
              <a:rPr lang="en-US" sz="2800" dirty="0" err="1" smtClean="0"/>
              <a:t>yöntemlere</a:t>
            </a:r>
            <a:r>
              <a:rPr lang="en-US" sz="2800" dirty="0" smtClean="0"/>
              <a:t> </a:t>
            </a:r>
            <a:r>
              <a:rPr lang="en-US" sz="2800" dirty="0" err="1" smtClean="0"/>
              <a:t>dayanıyordu</a:t>
            </a:r>
            <a:r>
              <a:rPr lang="en-US" sz="2800" dirty="0" smtClean="0"/>
              <a:t>.</a:t>
            </a:r>
          </a:p>
          <a:p>
            <a:r>
              <a:rPr lang="en-US" sz="2800" dirty="0" err="1" smtClean="0"/>
              <a:t>Tüm</a:t>
            </a:r>
            <a:r>
              <a:rPr lang="en-US" sz="2800" dirty="0" smtClean="0"/>
              <a:t> </a:t>
            </a:r>
            <a:r>
              <a:rPr lang="en-US" sz="2800" dirty="0" err="1" smtClean="0"/>
              <a:t>vücut</a:t>
            </a:r>
            <a:r>
              <a:rPr lang="en-US" sz="2800" dirty="0" smtClean="0"/>
              <a:t> </a:t>
            </a:r>
            <a:r>
              <a:rPr lang="en-US" sz="2800" dirty="0" err="1" smtClean="0"/>
              <a:t>içinse</a:t>
            </a:r>
            <a:r>
              <a:rPr lang="en-US" sz="2800" dirty="0" smtClean="0"/>
              <a:t> Robert S. </a:t>
            </a:r>
            <a:r>
              <a:rPr lang="en-US" sz="2800" dirty="0" err="1" smtClean="0"/>
              <a:t>Ledley</a:t>
            </a:r>
            <a:r>
              <a:rPr lang="en-US" sz="2800" dirty="0" smtClean="0"/>
              <a:t> 1974’de </a:t>
            </a:r>
            <a:r>
              <a:rPr lang="en-US" sz="2800" dirty="0" err="1" smtClean="0"/>
              <a:t>geliştirdi</a:t>
            </a:r>
            <a:r>
              <a:rPr lang="en-US" sz="2800" dirty="0" smtClean="0"/>
              <a:t>.</a:t>
            </a:r>
          </a:p>
          <a:p>
            <a:r>
              <a:rPr lang="en-US" sz="2800" dirty="0" err="1" smtClean="0"/>
              <a:t>helisel</a:t>
            </a:r>
            <a:r>
              <a:rPr lang="en-US" sz="2800" dirty="0" smtClean="0"/>
              <a:t> </a:t>
            </a:r>
            <a:r>
              <a:rPr lang="en-US" sz="2800" dirty="0" err="1" smtClean="0"/>
              <a:t>ve</a:t>
            </a:r>
            <a:r>
              <a:rPr lang="en-US" sz="2800" dirty="0" smtClean="0"/>
              <a:t> </a:t>
            </a:r>
            <a:r>
              <a:rPr lang="en-US" sz="2800" dirty="0" err="1" smtClean="0"/>
              <a:t>çok</a:t>
            </a:r>
            <a:r>
              <a:rPr lang="en-US" sz="2800" dirty="0" smtClean="0"/>
              <a:t> </a:t>
            </a:r>
            <a:r>
              <a:rPr lang="en-US" sz="2800" dirty="0" err="1" smtClean="0"/>
              <a:t>kesitli</a:t>
            </a:r>
            <a:r>
              <a:rPr lang="en-US" sz="2800" dirty="0" smtClean="0"/>
              <a:t> CT (</a:t>
            </a:r>
            <a:r>
              <a:rPr lang="en-US" sz="2800" dirty="0" err="1" smtClean="0"/>
              <a:t>sırasıyla</a:t>
            </a:r>
            <a:r>
              <a:rPr lang="en-US" sz="2800" dirty="0" smtClean="0"/>
              <a:t> 1989 </a:t>
            </a:r>
            <a:r>
              <a:rPr lang="en-US" sz="2800" dirty="0" err="1" smtClean="0"/>
              <a:t>ve</a:t>
            </a:r>
            <a:r>
              <a:rPr lang="en-US" sz="2800" dirty="0" smtClean="0"/>
              <a:t> 1998), CT </a:t>
            </a:r>
            <a:r>
              <a:rPr lang="en-US" sz="2800" dirty="0" err="1" smtClean="0"/>
              <a:t>kalbin</a:t>
            </a:r>
            <a:r>
              <a:rPr lang="en-US" sz="2800" dirty="0" smtClean="0"/>
              <a:t> 3D </a:t>
            </a:r>
            <a:r>
              <a:rPr lang="en-US" sz="2800" dirty="0" err="1" smtClean="0"/>
              <a:t>görüntülerine</a:t>
            </a:r>
            <a:r>
              <a:rPr lang="en-US" sz="2800" dirty="0" smtClean="0"/>
              <a:t> </a:t>
            </a:r>
            <a:r>
              <a:rPr lang="en-US" sz="2800" dirty="0" err="1" smtClean="0"/>
              <a:t>giden</a:t>
            </a:r>
            <a:r>
              <a:rPr lang="en-US" sz="2800" dirty="0" smtClean="0"/>
              <a:t> </a:t>
            </a:r>
            <a:r>
              <a:rPr lang="en-US" sz="2800" dirty="0" err="1" smtClean="0"/>
              <a:t>yolu</a:t>
            </a:r>
            <a:r>
              <a:rPr lang="en-US" sz="2800" dirty="0" smtClean="0"/>
              <a:t> </a:t>
            </a:r>
            <a:r>
              <a:rPr lang="en-US" sz="2800" dirty="0" err="1" smtClean="0"/>
              <a:t>açtı</a:t>
            </a:r>
            <a:r>
              <a:rPr lang="en-US" sz="2800" dirty="0" smtClean="0"/>
              <a:t> </a:t>
            </a:r>
            <a:r>
              <a:rPr lang="en-US" sz="2800" dirty="0" err="1" smtClean="0"/>
              <a:t>ve</a:t>
            </a:r>
            <a:r>
              <a:rPr lang="en-US" sz="2800" dirty="0" smtClean="0"/>
              <a:t> </a:t>
            </a:r>
            <a:r>
              <a:rPr lang="en-US" sz="2800" dirty="0" err="1" smtClean="0"/>
              <a:t>dinamik</a:t>
            </a:r>
            <a:r>
              <a:rPr lang="en-US" sz="2800" dirty="0" smtClean="0"/>
              <a:t> (4D) </a:t>
            </a:r>
            <a:r>
              <a:rPr lang="en-US" sz="2800" dirty="0" err="1" smtClean="0"/>
              <a:t>çalışmaları</a:t>
            </a:r>
            <a:r>
              <a:rPr lang="en-US" sz="2800" dirty="0" smtClean="0"/>
              <a:t> </a:t>
            </a:r>
            <a:r>
              <a:rPr lang="en-US" sz="2800" dirty="0" err="1" smtClean="0"/>
              <a:t>ulaşılabilir</a:t>
            </a:r>
            <a:r>
              <a:rPr lang="en-US" sz="2800" dirty="0" smtClean="0"/>
              <a:t> hale </a:t>
            </a:r>
            <a:r>
              <a:rPr lang="en-US" sz="2800" dirty="0" err="1" smtClean="0"/>
              <a:t>getirdi</a:t>
            </a:r>
            <a:r>
              <a:rPr lang="en-US" sz="2800" dirty="0" smtClean="0"/>
              <a:t>.</a:t>
            </a:r>
            <a:endParaRPr lang="en-US" sz="2800" dirty="0" smtClean="0"/>
          </a:p>
          <a:p>
            <a:r>
              <a:rPr lang="en-US" sz="2800" dirty="0" smtClean="0"/>
              <a:t>Cardiac CT, Dual-energy CT, Volumetric CT, Multi-slice CT, Single-slice CT</a:t>
            </a:r>
            <a:endParaRPr lang="en-US" sz="28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67200" y="3954462"/>
            <a:ext cx="4495800" cy="2903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09338" y="123363"/>
            <a:ext cx="5725324" cy="661127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 smtClean="0"/>
              <a:t>Manyetik</a:t>
            </a:r>
            <a:r>
              <a:rPr lang="en-US" sz="2800" dirty="0" smtClean="0"/>
              <a:t> </a:t>
            </a:r>
            <a:r>
              <a:rPr lang="en-US" sz="2800" dirty="0" err="1" smtClean="0"/>
              <a:t>rezonans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görüntüleme</a:t>
            </a:r>
            <a:r>
              <a:rPr lang="en-US" sz="2800" dirty="0" smtClean="0"/>
              <a:t> (MRI) </a:t>
            </a:r>
            <a:r>
              <a:rPr lang="en-US" sz="2800" dirty="0" err="1" smtClean="0"/>
              <a:t>nispeten</a:t>
            </a:r>
            <a:r>
              <a:rPr lang="en-US" sz="2800" dirty="0" smtClean="0"/>
              <a:t> </a:t>
            </a:r>
            <a:r>
              <a:rPr lang="en-US" sz="2800" dirty="0" err="1" smtClean="0"/>
              <a:t>yeni</a:t>
            </a:r>
            <a:r>
              <a:rPr lang="en-US" sz="2800" dirty="0" smtClean="0"/>
              <a:t> </a:t>
            </a:r>
            <a:r>
              <a:rPr lang="en-US" sz="2800" dirty="0" err="1" smtClean="0"/>
              <a:t>bir</a:t>
            </a:r>
            <a:r>
              <a:rPr lang="en-US" sz="2800" dirty="0" smtClean="0"/>
              <a:t> </a:t>
            </a:r>
            <a:r>
              <a:rPr lang="en-US" sz="2800" dirty="0" err="1" smtClean="0"/>
              <a:t>tıbbi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görüntüleme</a:t>
            </a:r>
            <a:r>
              <a:rPr lang="en-US" sz="2800" dirty="0" smtClean="0"/>
              <a:t> </a:t>
            </a:r>
            <a:r>
              <a:rPr lang="en-US" sz="2800" dirty="0" err="1" smtClean="0"/>
              <a:t>yöntemidir</a:t>
            </a:r>
            <a:r>
              <a:rPr lang="en-US" sz="2800" dirty="0" smtClean="0"/>
              <a:t>. </a:t>
            </a:r>
            <a:r>
              <a:rPr lang="en-US" sz="2800" dirty="0" err="1" smtClean="0"/>
              <a:t>Nükleer</a:t>
            </a:r>
            <a:r>
              <a:rPr lang="en-US" sz="2800" dirty="0" smtClean="0"/>
              <a:t> </a:t>
            </a:r>
            <a:r>
              <a:rPr lang="en-US" sz="2800" dirty="0" err="1" smtClean="0"/>
              <a:t>manyetik</a:t>
            </a:r>
            <a:r>
              <a:rPr lang="en-US" sz="2800" dirty="0" smtClean="0"/>
              <a:t> </a:t>
            </a:r>
            <a:r>
              <a:rPr lang="en-US" sz="2800" dirty="0" err="1" smtClean="0"/>
              <a:t>rezonans</a:t>
            </a:r>
            <a:r>
              <a:rPr lang="en-US" sz="2800" dirty="0" smtClean="0"/>
              <a:t> (NMR) </a:t>
            </a:r>
            <a:r>
              <a:rPr lang="en-US" sz="2800" dirty="0" smtClean="0"/>
              <a:t>1940'ların </a:t>
            </a:r>
            <a:r>
              <a:rPr lang="en-US" sz="2800" dirty="0" err="1" smtClean="0"/>
              <a:t>başlarından</a:t>
            </a:r>
            <a:r>
              <a:rPr lang="en-US" sz="2800" dirty="0" smtClean="0"/>
              <a:t> </a:t>
            </a:r>
            <a:r>
              <a:rPr lang="en-US" sz="2800" dirty="0" err="1" smtClean="0"/>
              <a:t>beri</a:t>
            </a:r>
            <a:r>
              <a:rPr lang="en-US" sz="2800" dirty="0" smtClean="0"/>
              <a:t> </a:t>
            </a:r>
            <a:r>
              <a:rPr lang="en-US" sz="2800" dirty="0" err="1" smtClean="0"/>
              <a:t>bilinmesine</a:t>
            </a:r>
            <a:r>
              <a:rPr lang="en-US" sz="2800" dirty="0" smtClean="0"/>
              <a:t> </a:t>
            </a:r>
            <a:r>
              <a:rPr lang="en-US" sz="2800" dirty="0" err="1" smtClean="0"/>
              <a:t>rağmen</a:t>
            </a:r>
            <a:r>
              <a:rPr lang="en-US" sz="2800" dirty="0" smtClean="0"/>
              <a:t> </a:t>
            </a:r>
            <a:r>
              <a:rPr lang="en-US" sz="2800" dirty="0" err="1" smtClean="0"/>
              <a:t>tıbbi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görüntüleme</a:t>
            </a:r>
            <a:r>
              <a:rPr lang="en-US" sz="2800" dirty="0" smtClean="0"/>
              <a:t> </a:t>
            </a:r>
            <a:r>
              <a:rPr lang="en-US" sz="2800" dirty="0" err="1" smtClean="0"/>
              <a:t>alanındaki</a:t>
            </a:r>
            <a:r>
              <a:rPr lang="en-US" sz="2800" dirty="0" smtClean="0"/>
              <a:t> </a:t>
            </a:r>
            <a:r>
              <a:rPr lang="en-US" sz="2800" dirty="0" err="1" smtClean="0"/>
              <a:t>pratik</a:t>
            </a:r>
            <a:r>
              <a:rPr lang="en-US" sz="2800" dirty="0" smtClean="0"/>
              <a:t> </a:t>
            </a:r>
            <a:r>
              <a:rPr lang="en-US" sz="2800" dirty="0" err="1" smtClean="0"/>
              <a:t>uygulaması</a:t>
            </a:r>
            <a:r>
              <a:rPr lang="en-US" sz="2800" dirty="0" smtClean="0"/>
              <a:t> </a:t>
            </a:r>
            <a:r>
              <a:rPr lang="en-US" sz="2800" dirty="0" err="1" smtClean="0"/>
              <a:t>ancak</a:t>
            </a:r>
            <a:r>
              <a:rPr lang="en-US" sz="2800" dirty="0" smtClean="0"/>
              <a:t> 1973'te Paul C. </a:t>
            </a:r>
            <a:r>
              <a:rPr lang="en-US" sz="2800" dirty="0" err="1" smtClean="0"/>
              <a:t>Lauterbur</a:t>
            </a:r>
            <a:r>
              <a:rPr lang="en-US" sz="2800" dirty="0" smtClean="0"/>
              <a:t> ilk NMR </a:t>
            </a:r>
            <a:r>
              <a:rPr lang="en-US" sz="2800" dirty="0" err="1" smtClean="0"/>
              <a:t>görüntüsünü</a:t>
            </a:r>
            <a:r>
              <a:rPr lang="en-US" sz="2800" dirty="0" smtClean="0"/>
              <a:t> </a:t>
            </a:r>
            <a:r>
              <a:rPr lang="en-US" sz="2800" dirty="0" err="1" smtClean="0"/>
              <a:t>yaptığında</a:t>
            </a:r>
            <a:r>
              <a:rPr lang="en-US" sz="2800" dirty="0" smtClean="0"/>
              <a:t> </a:t>
            </a:r>
            <a:r>
              <a:rPr lang="en-US" sz="2800" dirty="0" err="1" smtClean="0"/>
              <a:t>gerçekleştirilebilmiştir.Manyetik</a:t>
            </a:r>
            <a:r>
              <a:rPr lang="en-US" sz="2800" dirty="0" smtClean="0"/>
              <a:t> </a:t>
            </a:r>
            <a:r>
              <a:rPr lang="en-US" sz="2800" dirty="0" err="1" smtClean="0"/>
              <a:t>alana</a:t>
            </a:r>
            <a:r>
              <a:rPr lang="en-US" sz="2800" dirty="0" smtClean="0"/>
              <a:t> </a:t>
            </a:r>
            <a:r>
              <a:rPr lang="en-US" sz="2800" dirty="0" err="1" smtClean="0"/>
              <a:t>gradyanlar</a:t>
            </a:r>
            <a:r>
              <a:rPr lang="en-US" sz="2800" dirty="0" smtClean="0"/>
              <a:t> </a:t>
            </a:r>
            <a:r>
              <a:rPr lang="en-US" sz="2800" dirty="0" err="1" smtClean="0"/>
              <a:t>ekleyerek</a:t>
            </a:r>
            <a:r>
              <a:rPr lang="en-US" sz="2800" dirty="0" smtClean="0"/>
              <a:t>. 1974'te Peter Mansfield, </a:t>
            </a:r>
            <a:r>
              <a:rPr lang="en-US" sz="2800" dirty="0" err="1" smtClean="0"/>
              <a:t>klinik</a:t>
            </a:r>
            <a:r>
              <a:rPr lang="en-US" sz="2800" dirty="0" smtClean="0"/>
              <a:t> </a:t>
            </a:r>
            <a:r>
              <a:rPr lang="en-US" sz="2800" dirty="0" err="1" smtClean="0"/>
              <a:t>uygulamada</a:t>
            </a:r>
            <a:r>
              <a:rPr lang="en-US" sz="2800" dirty="0" smtClean="0"/>
              <a:t> </a:t>
            </a:r>
            <a:r>
              <a:rPr lang="en-US" sz="2800" dirty="0" err="1" smtClean="0"/>
              <a:t>ihtiyaç</a:t>
            </a:r>
            <a:r>
              <a:rPr lang="en-US" sz="2800" dirty="0" smtClean="0"/>
              <a:t> </a:t>
            </a:r>
            <a:r>
              <a:rPr lang="en-US" sz="2800" dirty="0" err="1" smtClean="0"/>
              <a:t>duyulan</a:t>
            </a:r>
            <a:r>
              <a:rPr lang="en-US" sz="2800" dirty="0" smtClean="0"/>
              <a:t> </a:t>
            </a:r>
            <a:r>
              <a:rPr lang="en-US" sz="2800" dirty="0" err="1" smtClean="0"/>
              <a:t>hızlı</a:t>
            </a:r>
            <a:r>
              <a:rPr lang="en-US" sz="2800" dirty="0" smtClean="0"/>
              <a:t> </a:t>
            </a:r>
            <a:r>
              <a:rPr lang="en-US" sz="2800" dirty="0" err="1" smtClean="0"/>
              <a:t>tarama</a:t>
            </a:r>
            <a:r>
              <a:rPr lang="en-US" sz="2800" dirty="0" smtClean="0"/>
              <a:t> </a:t>
            </a:r>
            <a:r>
              <a:rPr lang="en-US" sz="2800" dirty="0" err="1" smtClean="0"/>
              <a:t>ve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</a:t>
            </a:r>
            <a:r>
              <a:rPr lang="en-US" sz="2800" dirty="0" smtClean="0"/>
              <a:t> </a:t>
            </a:r>
            <a:r>
              <a:rPr lang="en-US" sz="2800" dirty="0" err="1" smtClean="0"/>
              <a:t>rekonstrüksiyonu</a:t>
            </a:r>
            <a:r>
              <a:rPr lang="en-US" sz="2800" dirty="0" smtClean="0"/>
              <a:t> </a:t>
            </a:r>
            <a:r>
              <a:rPr lang="en-US" sz="2800" dirty="0" err="1" smtClean="0"/>
              <a:t>için</a:t>
            </a:r>
            <a:r>
              <a:rPr lang="en-US" sz="2800" dirty="0" smtClean="0"/>
              <a:t> </a:t>
            </a:r>
            <a:r>
              <a:rPr lang="en-US" sz="2800" dirty="0" err="1" smtClean="0"/>
              <a:t>matematiksel</a:t>
            </a:r>
            <a:r>
              <a:rPr lang="en-US" sz="2800" dirty="0" smtClean="0"/>
              <a:t> </a:t>
            </a:r>
            <a:r>
              <a:rPr lang="en-US" sz="2800" dirty="0" err="1" smtClean="0"/>
              <a:t>teoriyi</a:t>
            </a:r>
            <a:r>
              <a:rPr lang="en-US" sz="2800" dirty="0" smtClean="0"/>
              <a:t> </a:t>
            </a:r>
            <a:r>
              <a:rPr lang="en-US" sz="2800" dirty="0" err="1" smtClean="0"/>
              <a:t>sundu</a:t>
            </a:r>
            <a:r>
              <a:rPr lang="en-US" sz="2800" dirty="0" smtClean="0"/>
              <a:t>. </a:t>
            </a:r>
            <a:r>
              <a:rPr lang="en-US" sz="2800" dirty="0" err="1" smtClean="0"/>
              <a:t>Gradyan</a:t>
            </a:r>
            <a:r>
              <a:rPr lang="en-US" sz="2800" dirty="0" smtClean="0"/>
              <a:t> </a:t>
            </a:r>
            <a:r>
              <a:rPr lang="en-US" sz="2800" dirty="0" err="1" smtClean="0"/>
              <a:t>varyasyonları</a:t>
            </a:r>
            <a:r>
              <a:rPr lang="en-US" sz="2800" dirty="0" smtClean="0"/>
              <a:t> </a:t>
            </a:r>
            <a:r>
              <a:rPr lang="en-US" sz="2800" dirty="0" err="1" smtClean="0"/>
              <a:t>ile</a:t>
            </a:r>
            <a:r>
              <a:rPr lang="en-US" sz="2800" dirty="0" smtClean="0"/>
              <a:t> son </a:t>
            </a:r>
            <a:r>
              <a:rPr lang="en-US" sz="2800" dirty="0" err="1" smtClean="0"/>
              <a:t>derece</a:t>
            </a:r>
            <a:r>
              <a:rPr lang="en-US" sz="2800" dirty="0" smtClean="0"/>
              <a:t> </a:t>
            </a:r>
            <a:r>
              <a:rPr lang="en-US" sz="2800" dirty="0" err="1" smtClean="0"/>
              <a:t>hızlı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görüntülemenin</a:t>
            </a:r>
            <a:r>
              <a:rPr lang="en-US" sz="2800" dirty="0" smtClean="0"/>
              <a:t> </a:t>
            </a:r>
            <a:r>
              <a:rPr lang="en-US" sz="2800" dirty="0" err="1" smtClean="0"/>
              <a:t>nasıl</a:t>
            </a:r>
            <a:r>
              <a:rPr lang="en-US" sz="2800" dirty="0" smtClean="0"/>
              <a:t> </a:t>
            </a:r>
            <a:r>
              <a:rPr lang="en-US" sz="2800" dirty="0" err="1" smtClean="0"/>
              <a:t>elde</a:t>
            </a:r>
            <a:r>
              <a:rPr lang="en-US" sz="2800" dirty="0" smtClean="0"/>
              <a:t> </a:t>
            </a:r>
            <a:r>
              <a:rPr lang="en-US" sz="2800" dirty="0" err="1" smtClean="0"/>
              <a:t>edilebileceğini</a:t>
            </a:r>
            <a:r>
              <a:rPr lang="en-US" sz="2800" dirty="0" smtClean="0"/>
              <a:t> </a:t>
            </a:r>
            <a:r>
              <a:rPr lang="en-US" sz="2800" dirty="0" err="1" smtClean="0"/>
              <a:t>gösterdi</a:t>
            </a:r>
            <a:r>
              <a:rPr lang="en-US" sz="2800" dirty="0" smtClean="0"/>
              <a:t>. </a:t>
            </a:r>
            <a:endParaRPr lang="en-US" sz="28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93334" y="228600"/>
            <a:ext cx="8750666" cy="36006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4191000"/>
            <a:ext cx="8153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Diz</a:t>
            </a:r>
            <a:r>
              <a:rPr lang="en-US" dirty="0" smtClean="0"/>
              <a:t> </a:t>
            </a:r>
            <a:r>
              <a:rPr lang="en-US" dirty="0" err="1" smtClean="0"/>
              <a:t>ekleminin</a:t>
            </a:r>
            <a:r>
              <a:rPr lang="en-US" dirty="0" smtClean="0"/>
              <a:t> </a:t>
            </a:r>
            <a:r>
              <a:rPr lang="en-US" dirty="0" err="1" smtClean="0"/>
              <a:t>sagital</a:t>
            </a:r>
            <a:r>
              <a:rPr lang="en-US" dirty="0" smtClean="0"/>
              <a:t> proton </a:t>
            </a:r>
            <a:r>
              <a:rPr lang="en-US" dirty="0" err="1" smtClean="0"/>
              <a:t>yoğunluğu</a:t>
            </a:r>
            <a:r>
              <a:rPr lang="en-US" dirty="0" smtClean="0"/>
              <a:t> </a:t>
            </a:r>
            <a:r>
              <a:rPr lang="en-US" dirty="0" err="1" smtClean="0"/>
              <a:t>görüntüsü</a:t>
            </a:r>
            <a:r>
              <a:rPr lang="en-US" dirty="0" smtClean="0"/>
              <a:t> (a)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sagital</a:t>
            </a:r>
            <a:r>
              <a:rPr lang="en-US" dirty="0" smtClean="0"/>
              <a:t> (b)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koronal</a:t>
            </a:r>
            <a:r>
              <a:rPr lang="en-US" dirty="0" smtClean="0"/>
              <a:t> (c) T2 </a:t>
            </a:r>
            <a:r>
              <a:rPr lang="en-US" dirty="0" err="1" smtClean="0"/>
              <a:t>yağ</a:t>
            </a:r>
            <a:r>
              <a:rPr lang="en-US" dirty="0" smtClean="0"/>
              <a:t> </a:t>
            </a:r>
            <a:r>
              <a:rPr lang="en-US" dirty="0" err="1" smtClean="0"/>
              <a:t>baskılı</a:t>
            </a:r>
            <a:r>
              <a:rPr lang="en-US" dirty="0" smtClean="0"/>
              <a:t> </a:t>
            </a:r>
            <a:r>
              <a:rPr lang="en-US" dirty="0" err="1" smtClean="0"/>
              <a:t>görüntülerde</a:t>
            </a:r>
            <a:r>
              <a:rPr lang="en-US" dirty="0" smtClean="0"/>
              <a:t> </a:t>
            </a:r>
            <a:r>
              <a:rPr lang="en-US" dirty="0" err="1" smtClean="0"/>
              <a:t>yırtık</a:t>
            </a:r>
            <a:r>
              <a:rPr lang="en-US" dirty="0" smtClean="0"/>
              <a:t> medial </a:t>
            </a:r>
            <a:r>
              <a:rPr lang="en-US" dirty="0" err="1" smtClean="0"/>
              <a:t>menisküsün</a:t>
            </a:r>
            <a:r>
              <a:rPr lang="en-US" dirty="0" smtClean="0"/>
              <a:t> </a:t>
            </a:r>
            <a:r>
              <a:rPr lang="en-US" dirty="0" err="1" smtClean="0"/>
              <a:t>arka</a:t>
            </a:r>
            <a:r>
              <a:rPr lang="en-US" dirty="0" smtClean="0"/>
              <a:t> </a:t>
            </a:r>
            <a:r>
              <a:rPr lang="en-US" dirty="0" err="1" smtClean="0"/>
              <a:t>boynuzu</a:t>
            </a:r>
            <a:r>
              <a:rPr lang="en-US" dirty="0" smtClean="0"/>
              <a:t> (ok) </a:t>
            </a:r>
            <a:r>
              <a:rPr lang="en-US" dirty="0" err="1" smtClean="0"/>
              <a:t>ve</a:t>
            </a:r>
            <a:r>
              <a:rPr lang="en-US" dirty="0" smtClean="0"/>
              <a:t> </a:t>
            </a:r>
            <a:r>
              <a:rPr lang="en-US" dirty="0" err="1" smtClean="0"/>
              <a:t>parameniskal</a:t>
            </a:r>
            <a:r>
              <a:rPr lang="en-US" dirty="0" smtClean="0"/>
              <a:t> </a:t>
            </a:r>
            <a:r>
              <a:rPr lang="en-US" dirty="0" err="1" smtClean="0"/>
              <a:t>kist</a:t>
            </a:r>
            <a:r>
              <a:rPr lang="en-US" dirty="0" smtClean="0"/>
              <a:t> (ok </a:t>
            </a:r>
            <a:r>
              <a:rPr lang="en-US" dirty="0" err="1" smtClean="0"/>
              <a:t>başı</a:t>
            </a:r>
            <a:r>
              <a:rPr lang="en-US" dirty="0" smtClean="0"/>
              <a:t>).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00200" y="0"/>
            <a:ext cx="6039693" cy="350569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66800" y="4191000"/>
            <a:ext cx="8077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Sol: </a:t>
            </a:r>
            <a:r>
              <a:rPr lang="en-US" sz="2400" dirty="0" err="1" smtClean="0"/>
              <a:t>Orijinal</a:t>
            </a:r>
            <a:r>
              <a:rPr lang="en-US" sz="2400" dirty="0" smtClean="0"/>
              <a:t> </a:t>
            </a:r>
            <a:r>
              <a:rPr lang="en-US" sz="2400" dirty="0" err="1" smtClean="0"/>
              <a:t>görüntü</a:t>
            </a:r>
            <a:r>
              <a:rPr lang="en-US" sz="2400" dirty="0" smtClean="0"/>
              <a:t>. </a:t>
            </a:r>
            <a:r>
              <a:rPr lang="en-US" sz="2400" dirty="0" err="1" smtClean="0"/>
              <a:t>Sağ</a:t>
            </a:r>
            <a:r>
              <a:rPr lang="en-US" sz="2400" dirty="0" smtClean="0"/>
              <a:t>: </a:t>
            </a:r>
            <a:r>
              <a:rPr lang="en-US" sz="2400" dirty="0" err="1" smtClean="0"/>
              <a:t>Uyarlamalı</a:t>
            </a:r>
            <a:r>
              <a:rPr lang="en-US" sz="2400" dirty="0" smtClean="0"/>
              <a:t> </a:t>
            </a:r>
            <a:r>
              <a:rPr lang="en-US" sz="2400" dirty="0" err="1" smtClean="0"/>
              <a:t>olarak</a:t>
            </a:r>
            <a:r>
              <a:rPr lang="en-US" sz="2400" dirty="0" smtClean="0"/>
              <a:t> </a:t>
            </a:r>
            <a:r>
              <a:rPr lang="en-US" sz="2400" dirty="0" err="1" smtClean="0"/>
              <a:t>filtrelenmiş</a:t>
            </a:r>
            <a:r>
              <a:rPr lang="en-US" sz="2400" dirty="0" smtClean="0"/>
              <a:t> </a:t>
            </a:r>
            <a:r>
              <a:rPr lang="en-US" sz="2400" dirty="0" err="1" smtClean="0"/>
              <a:t>görüntü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9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200" y="0"/>
            <a:ext cx="594235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76400" y="0"/>
            <a:ext cx="6077799" cy="257210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3048000"/>
            <a:ext cx="8153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 smtClean="0"/>
              <a:t>Lee'nin</a:t>
            </a:r>
            <a:r>
              <a:rPr lang="en-US" sz="2800" dirty="0" smtClean="0"/>
              <a:t> </a:t>
            </a:r>
            <a:r>
              <a:rPr lang="en-US" sz="2800" dirty="0" err="1" smtClean="0"/>
              <a:t>yöntemini</a:t>
            </a:r>
            <a:r>
              <a:rPr lang="en-US" sz="2800" dirty="0" smtClean="0"/>
              <a:t> </a:t>
            </a:r>
            <a:r>
              <a:rPr lang="en-US" sz="2800" dirty="0" err="1" smtClean="0"/>
              <a:t>kullanarak</a:t>
            </a:r>
            <a:r>
              <a:rPr lang="en-US" sz="2800" dirty="0" smtClean="0"/>
              <a:t> MR </a:t>
            </a:r>
            <a:r>
              <a:rPr lang="en-US" sz="2800" dirty="0" err="1" smtClean="0"/>
              <a:t>verilerini</a:t>
            </a:r>
            <a:r>
              <a:rPr lang="en-US" sz="2800" dirty="0" smtClean="0"/>
              <a:t> pelvis </a:t>
            </a:r>
            <a:r>
              <a:rPr lang="en-US" sz="2800" dirty="0" err="1" smtClean="0"/>
              <a:t>içinden</a:t>
            </a:r>
            <a:r>
              <a:rPr lang="en-US" sz="2800" dirty="0" smtClean="0"/>
              <a:t> </a:t>
            </a:r>
            <a:r>
              <a:rPr lang="en-US" sz="2800" dirty="0" err="1" smtClean="0"/>
              <a:t>filtrelemek</a:t>
            </a:r>
            <a:r>
              <a:rPr lang="en-US" sz="2800" dirty="0" smtClean="0"/>
              <a:t>. </a:t>
            </a:r>
            <a:endParaRPr lang="en-US" sz="2800" dirty="0" smtClean="0"/>
          </a:p>
          <a:p>
            <a:r>
              <a:rPr lang="en-US" sz="2800" dirty="0" err="1" smtClean="0"/>
              <a:t>Orijinal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görüntüdeki</a:t>
            </a:r>
            <a:r>
              <a:rPr lang="en-US" sz="2800" dirty="0" smtClean="0"/>
              <a:t> (</a:t>
            </a:r>
            <a:r>
              <a:rPr lang="en-US" sz="2800" dirty="0" err="1" smtClean="0"/>
              <a:t>solda</a:t>
            </a:r>
            <a:r>
              <a:rPr lang="en-US" sz="2800" dirty="0" smtClean="0"/>
              <a:t>) </a:t>
            </a:r>
            <a:r>
              <a:rPr lang="en-US" sz="2800" dirty="0" err="1" smtClean="0"/>
              <a:t>arka</a:t>
            </a:r>
            <a:r>
              <a:rPr lang="en-US" sz="2800" dirty="0" smtClean="0"/>
              <a:t> plan </a:t>
            </a:r>
            <a:r>
              <a:rPr lang="en-US" sz="2800" dirty="0" err="1" smtClean="0"/>
              <a:t>gürültüsü</a:t>
            </a:r>
            <a:r>
              <a:rPr lang="en-US" sz="2800" dirty="0" smtClean="0"/>
              <a:t> </a:t>
            </a:r>
            <a:r>
              <a:rPr lang="en-US" sz="2800" dirty="0" err="1" smtClean="0"/>
              <a:t>etkili</a:t>
            </a:r>
            <a:r>
              <a:rPr lang="en-US" sz="2800" dirty="0" smtClean="0"/>
              <a:t> </a:t>
            </a:r>
            <a:r>
              <a:rPr lang="en-US" sz="2800" dirty="0" err="1" smtClean="0"/>
              <a:t>bir</a:t>
            </a:r>
            <a:r>
              <a:rPr lang="en-US" sz="2800" dirty="0" smtClean="0"/>
              <a:t> </a:t>
            </a:r>
            <a:r>
              <a:rPr lang="en-US" sz="2800" dirty="0" err="1" smtClean="0"/>
              <a:t>şekilde</a:t>
            </a:r>
            <a:r>
              <a:rPr lang="en-US" sz="2800" dirty="0" smtClean="0"/>
              <a:t> </a:t>
            </a:r>
            <a:r>
              <a:rPr lang="en-US" sz="2800" dirty="0" err="1" smtClean="0"/>
              <a:t>giderilmiş</a:t>
            </a:r>
            <a:r>
              <a:rPr lang="en-US" sz="2800" dirty="0" smtClean="0"/>
              <a:t> </a:t>
            </a:r>
            <a:r>
              <a:rPr lang="en-US" sz="2800" dirty="0" err="1" smtClean="0"/>
              <a:t>ancak</a:t>
            </a:r>
            <a:r>
              <a:rPr lang="en-US" sz="2800" dirty="0" smtClean="0"/>
              <a:t> </a:t>
            </a:r>
            <a:r>
              <a:rPr lang="en-US" sz="2800" dirty="0" err="1" smtClean="0"/>
              <a:t>bulanıklaştırma</a:t>
            </a:r>
            <a:r>
              <a:rPr lang="en-US" sz="2800" dirty="0" smtClean="0"/>
              <a:t> </a:t>
            </a:r>
            <a:r>
              <a:rPr lang="en-US" sz="2800" dirty="0" err="1" smtClean="0"/>
              <a:t>başlamış</a:t>
            </a:r>
            <a:r>
              <a:rPr lang="en-US" sz="2800" dirty="0" smtClean="0"/>
              <a:t>. </a:t>
            </a:r>
          </a:p>
          <a:p>
            <a:r>
              <a:rPr lang="en-US" sz="2800" dirty="0" err="1" smtClean="0"/>
              <a:t>sonuç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görüntüsü</a:t>
            </a:r>
            <a:r>
              <a:rPr lang="en-US" sz="2800" dirty="0" smtClean="0"/>
              <a:t> (</a:t>
            </a:r>
            <a:r>
              <a:rPr lang="en-US" sz="2800" dirty="0" err="1" smtClean="0"/>
              <a:t>sağda</a:t>
            </a:r>
            <a:r>
              <a:rPr lang="en-US" sz="2800" dirty="0" smtClean="0"/>
              <a:t>)</a:t>
            </a:r>
            <a:endParaRPr lang="en-US" sz="28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0"/>
            <a:ext cx="8706193" cy="561643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5688449"/>
            <a:ext cx="91440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T2 </a:t>
            </a:r>
            <a:r>
              <a:rPr lang="en-US" sz="1400" dirty="0" err="1" smtClean="0"/>
              <a:t>ağırlıklı</a:t>
            </a:r>
            <a:r>
              <a:rPr lang="en-US" sz="1400" dirty="0" smtClean="0"/>
              <a:t> </a:t>
            </a:r>
            <a:r>
              <a:rPr lang="en-US" sz="1400" dirty="0" err="1" smtClean="0"/>
              <a:t>TurboSE</a:t>
            </a:r>
            <a:r>
              <a:rPr lang="en-US" sz="1400" dirty="0" smtClean="0"/>
              <a:t> </a:t>
            </a:r>
            <a:r>
              <a:rPr lang="en-US" sz="1400" dirty="0" err="1" smtClean="0"/>
              <a:t>sekansı</a:t>
            </a:r>
            <a:r>
              <a:rPr lang="en-US" sz="1400" dirty="0" smtClean="0"/>
              <a:t> (TE = 120 ms, TR = 6 </a:t>
            </a:r>
            <a:r>
              <a:rPr lang="en-US" sz="1400" dirty="0" err="1" smtClean="0"/>
              <a:t>sn</a:t>
            </a:r>
            <a:r>
              <a:rPr lang="en-US" sz="1400" dirty="0" smtClean="0"/>
              <a:t>) </a:t>
            </a:r>
            <a:r>
              <a:rPr lang="en-US" sz="1400" dirty="0" err="1" smtClean="0"/>
              <a:t>ile</a:t>
            </a:r>
            <a:r>
              <a:rPr lang="en-US" sz="1400" dirty="0" smtClean="0"/>
              <a:t> </a:t>
            </a:r>
            <a:r>
              <a:rPr lang="en-US" sz="1400" dirty="0" err="1" smtClean="0"/>
              <a:t>prostattan</a:t>
            </a:r>
            <a:r>
              <a:rPr lang="en-US" sz="1400" dirty="0" smtClean="0"/>
              <a:t> </a:t>
            </a:r>
            <a:r>
              <a:rPr lang="en-US" sz="1400" dirty="0" err="1" smtClean="0"/>
              <a:t>elde</a:t>
            </a:r>
            <a:r>
              <a:rPr lang="en-US" sz="1400" dirty="0" smtClean="0"/>
              <a:t> </a:t>
            </a:r>
            <a:r>
              <a:rPr lang="en-US" sz="1400" dirty="0" err="1" smtClean="0"/>
              <a:t>edilen</a:t>
            </a:r>
            <a:r>
              <a:rPr lang="en-US" sz="1400" dirty="0" smtClean="0"/>
              <a:t> MR </a:t>
            </a:r>
            <a:r>
              <a:rPr lang="en-US" sz="1400" dirty="0" err="1" smtClean="0"/>
              <a:t>görüntüsü</a:t>
            </a:r>
            <a:r>
              <a:rPr lang="en-US" sz="1400" dirty="0" smtClean="0"/>
              <a:t>. (b) BT </a:t>
            </a:r>
            <a:r>
              <a:rPr lang="en-US" sz="1400" dirty="0" err="1" smtClean="0"/>
              <a:t>görüntüsü</a:t>
            </a:r>
            <a:r>
              <a:rPr lang="en-US" sz="1400" dirty="0" smtClean="0"/>
              <a:t> </a:t>
            </a:r>
            <a:r>
              <a:rPr lang="en-US" sz="1400" dirty="0" err="1" smtClean="0"/>
              <a:t>aynı</a:t>
            </a:r>
            <a:r>
              <a:rPr lang="en-US" sz="1400" dirty="0" smtClean="0"/>
              <a:t> </a:t>
            </a:r>
            <a:r>
              <a:rPr lang="en-US" sz="1400" dirty="0" err="1" smtClean="0"/>
              <a:t>kesit</a:t>
            </a:r>
            <a:r>
              <a:rPr lang="en-US" sz="1400" dirty="0" smtClean="0"/>
              <a:t>. Her </a:t>
            </a:r>
            <a:r>
              <a:rPr lang="en-US" sz="1400" dirty="0" err="1" smtClean="0"/>
              <a:t>iki</a:t>
            </a:r>
            <a:r>
              <a:rPr lang="en-US" sz="1400" dirty="0" smtClean="0"/>
              <a:t> </a:t>
            </a:r>
            <a:r>
              <a:rPr lang="en-US" sz="1400" dirty="0" err="1" smtClean="0"/>
              <a:t>modalitenin</a:t>
            </a:r>
            <a:r>
              <a:rPr lang="en-US" sz="1400" dirty="0" smtClean="0"/>
              <a:t> </a:t>
            </a:r>
            <a:r>
              <a:rPr lang="en-US" sz="1400" dirty="0" err="1" smtClean="0"/>
              <a:t>görüntüleri</a:t>
            </a:r>
            <a:r>
              <a:rPr lang="en-US" sz="1400" dirty="0" smtClean="0"/>
              <a:t>, </a:t>
            </a:r>
            <a:r>
              <a:rPr lang="en-US" sz="1400" dirty="0" err="1" smtClean="0"/>
              <a:t>görüntü</a:t>
            </a:r>
            <a:r>
              <a:rPr lang="en-US" sz="1400" dirty="0" smtClean="0"/>
              <a:t> </a:t>
            </a:r>
            <a:r>
              <a:rPr lang="en-US" sz="1400" dirty="0" err="1" smtClean="0"/>
              <a:t>füzyon</a:t>
            </a:r>
            <a:r>
              <a:rPr lang="en-US" sz="1400" dirty="0" smtClean="0"/>
              <a:t> </a:t>
            </a:r>
            <a:r>
              <a:rPr lang="en-US" sz="1400" dirty="0" err="1" smtClean="0"/>
              <a:t>yazılımı</a:t>
            </a:r>
            <a:r>
              <a:rPr lang="en-US" sz="1400" dirty="0" smtClean="0"/>
              <a:t> </a:t>
            </a:r>
            <a:r>
              <a:rPr lang="en-US" sz="1400" dirty="0" err="1" smtClean="0"/>
              <a:t>ile</a:t>
            </a:r>
            <a:r>
              <a:rPr lang="en-US" sz="1400" dirty="0" smtClean="0"/>
              <a:t> </a:t>
            </a:r>
            <a:r>
              <a:rPr lang="en-US" sz="1400" dirty="0" err="1" smtClean="0"/>
              <a:t>geometrik</a:t>
            </a:r>
            <a:r>
              <a:rPr lang="en-US" sz="1400" dirty="0" smtClean="0"/>
              <a:t> </a:t>
            </a:r>
            <a:r>
              <a:rPr lang="en-US" sz="1400" dirty="0" err="1" smtClean="0"/>
              <a:t>olarak</a:t>
            </a:r>
            <a:r>
              <a:rPr lang="en-US" sz="1400" dirty="0" smtClean="0"/>
              <a:t> </a:t>
            </a:r>
            <a:r>
              <a:rPr lang="en-US" sz="1400" dirty="0" err="1" smtClean="0"/>
              <a:t>kaydedildi</a:t>
            </a:r>
            <a:r>
              <a:rPr lang="en-US" sz="1400" dirty="0" smtClean="0"/>
              <a:t> (</a:t>
            </a:r>
            <a:r>
              <a:rPr lang="en-US" sz="1400" dirty="0" err="1" smtClean="0"/>
              <a:t>bkz</a:t>
            </a:r>
            <a:r>
              <a:rPr lang="en-US" sz="1400" dirty="0" smtClean="0"/>
              <a:t>. </a:t>
            </a:r>
            <a:r>
              <a:rPr lang="en-US" sz="1400" dirty="0" err="1" smtClean="0"/>
              <a:t>Bölüm</a:t>
            </a:r>
            <a:r>
              <a:rPr lang="en-US" sz="1400" dirty="0" smtClean="0"/>
              <a:t> 7). </a:t>
            </a:r>
            <a:r>
              <a:rPr lang="en-US" sz="1400" dirty="0" err="1" smtClean="0"/>
              <a:t>konturu</a:t>
            </a:r>
            <a:r>
              <a:rPr lang="en-US" sz="1400" dirty="0" smtClean="0"/>
              <a:t> </a:t>
            </a:r>
            <a:r>
              <a:rPr lang="en-US" sz="1400" dirty="0" err="1" smtClean="0"/>
              <a:t>prostat</a:t>
            </a:r>
            <a:r>
              <a:rPr lang="en-US" sz="1400" dirty="0" smtClean="0"/>
              <a:t> her </a:t>
            </a:r>
            <a:r>
              <a:rPr lang="en-US" sz="1400" dirty="0" err="1" smtClean="0"/>
              <a:t>iki</a:t>
            </a:r>
            <a:r>
              <a:rPr lang="en-US" sz="1400" dirty="0" smtClean="0"/>
              <a:t> </a:t>
            </a:r>
            <a:r>
              <a:rPr lang="en-US" sz="1400" dirty="0" err="1" smtClean="0"/>
              <a:t>görüntüde</a:t>
            </a:r>
            <a:r>
              <a:rPr lang="en-US" sz="1400" dirty="0" smtClean="0"/>
              <a:t> de </a:t>
            </a:r>
            <a:r>
              <a:rPr lang="en-US" sz="1400" dirty="0" err="1" smtClean="0"/>
              <a:t>manuel</a:t>
            </a:r>
            <a:r>
              <a:rPr lang="en-US" sz="1400" dirty="0" smtClean="0"/>
              <a:t> </a:t>
            </a:r>
            <a:r>
              <a:rPr lang="en-US" sz="1400" dirty="0" err="1" smtClean="0"/>
              <a:t>olarak</a:t>
            </a:r>
            <a:r>
              <a:rPr lang="en-US" sz="1400" dirty="0" smtClean="0"/>
              <a:t> </a:t>
            </a:r>
            <a:r>
              <a:rPr lang="en-US" sz="1400" dirty="0" err="1" smtClean="0"/>
              <a:t>çizilmiştir</a:t>
            </a:r>
            <a:r>
              <a:rPr lang="en-US" sz="1400" dirty="0" smtClean="0"/>
              <a:t> (</a:t>
            </a:r>
            <a:r>
              <a:rPr lang="en-US" sz="1400" dirty="0" err="1" smtClean="0"/>
              <a:t>bakınız</a:t>
            </a:r>
            <a:r>
              <a:rPr lang="en-US" sz="1400" dirty="0" smtClean="0"/>
              <a:t> </a:t>
            </a:r>
            <a:r>
              <a:rPr lang="en-US" sz="1400" dirty="0" err="1" smtClean="0"/>
              <a:t>sağ</a:t>
            </a:r>
            <a:r>
              <a:rPr lang="en-US" sz="1400" dirty="0" smtClean="0"/>
              <a:t> alt </a:t>
            </a:r>
            <a:r>
              <a:rPr lang="en-US" sz="1400" dirty="0" err="1" smtClean="0"/>
              <a:t>köşe</a:t>
            </a:r>
            <a:r>
              <a:rPr lang="en-US" sz="1400" dirty="0" smtClean="0"/>
              <a:t>; MRI </a:t>
            </a:r>
            <a:r>
              <a:rPr lang="en-US" sz="1400" dirty="0" err="1" smtClean="0"/>
              <a:t>kırmızı</a:t>
            </a:r>
            <a:r>
              <a:rPr lang="en-US" sz="1400" dirty="0" smtClean="0"/>
              <a:t> </a:t>
            </a:r>
            <a:r>
              <a:rPr lang="en-US" sz="1400" dirty="0" err="1" smtClean="0"/>
              <a:t>konturu</a:t>
            </a:r>
            <a:r>
              <a:rPr lang="en-US" sz="1400" dirty="0" smtClean="0"/>
              <a:t>, CT </a:t>
            </a:r>
            <a:r>
              <a:rPr lang="en-US" sz="1400" dirty="0" err="1" smtClean="0"/>
              <a:t>sarı</a:t>
            </a:r>
            <a:r>
              <a:rPr lang="en-US" sz="1400" dirty="0" smtClean="0"/>
              <a:t> </a:t>
            </a:r>
            <a:r>
              <a:rPr lang="en-US" sz="1400" dirty="0" err="1" smtClean="0"/>
              <a:t>konturu</a:t>
            </a:r>
            <a:r>
              <a:rPr lang="en-US" sz="1400" dirty="0" smtClean="0"/>
              <a:t>). </a:t>
            </a:r>
            <a:r>
              <a:rPr lang="en-US" sz="1400" dirty="0" err="1" smtClean="0"/>
              <a:t>sistematik</a:t>
            </a:r>
            <a:r>
              <a:rPr lang="en-US" sz="1400" dirty="0" smtClean="0"/>
              <a:t> </a:t>
            </a:r>
            <a:r>
              <a:rPr lang="en-US" sz="1400" dirty="0" err="1" smtClean="0"/>
              <a:t>olarak</a:t>
            </a:r>
            <a:r>
              <a:rPr lang="en-US" sz="1400" dirty="0" smtClean="0"/>
              <a:t> BT </a:t>
            </a:r>
            <a:r>
              <a:rPr lang="en-US" sz="1400" dirty="0" err="1" smtClean="0"/>
              <a:t>prostat</a:t>
            </a:r>
            <a:r>
              <a:rPr lang="en-US" sz="1400" dirty="0" smtClean="0"/>
              <a:t> </a:t>
            </a:r>
            <a:r>
              <a:rPr lang="en-US" sz="1400" dirty="0" err="1" smtClean="0"/>
              <a:t>dokusu</a:t>
            </a:r>
            <a:r>
              <a:rPr lang="en-US" sz="1400" dirty="0" smtClean="0"/>
              <a:t> </a:t>
            </a:r>
            <a:r>
              <a:rPr lang="en-US" sz="1400" dirty="0" err="1" smtClean="0"/>
              <a:t>ve</a:t>
            </a:r>
            <a:r>
              <a:rPr lang="en-US" sz="1400" dirty="0" smtClean="0"/>
              <a:t> </a:t>
            </a:r>
            <a:r>
              <a:rPr lang="en-US" sz="1400" dirty="0" err="1" smtClean="0"/>
              <a:t>komşu</a:t>
            </a:r>
            <a:r>
              <a:rPr lang="en-US" sz="1400" dirty="0" smtClean="0"/>
              <a:t> </a:t>
            </a:r>
            <a:r>
              <a:rPr lang="en-US" sz="1400" dirty="0" err="1" smtClean="0"/>
              <a:t>periprostatik</a:t>
            </a:r>
            <a:r>
              <a:rPr lang="en-US" sz="1400" dirty="0" smtClean="0"/>
              <a:t> </a:t>
            </a:r>
            <a:r>
              <a:rPr lang="en-US" sz="1400" dirty="0" err="1" smtClean="0"/>
              <a:t>yapılar</a:t>
            </a:r>
            <a:r>
              <a:rPr lang="en-US" sz="1400" dirty="0" smtClean="0"/>
              <a:t> </a:t>
            </a:r>
            <a:r>
              <a:rPr lang="en-US" sz="1400" dirty="0" err="1" smtClean="0"/>
              <a:t>arasındaki</a:t>
            </a:r>
            <a:r>
              <a:rPr lang="en-US" sz="1400" dirty="0" smtClean="0"/>
              <a:t> </a:t>
            </a:r>
            <a:r>
              <a:rPr lang="en-US" sz="1400" dirty="0" err="1" smtClean="0"/>
              <a:t>düşük</a:t>
            </a:r>
            <a:r>
              <a:rPr lang="en-US" sz="1400" dirty="0" smtClean="0"/>
              <a:t> </a:t>
            </a:r>
            <a:r>
              <a:rPr lang="en-US" sz="1400" dirty="0" err="1" smtClean="0"/>
              <a:t>kontrast</a:t>
            </a:r>
            <a:r>
              <a:rPr lang="en-US" sz="1400" dirty="0" smtClean="0"/>
              <a:t> </a:t>
            </a:r>
            <a:r>
              <a:rPr lang="en-US" sz="1400" dirty="0" err="1" smtClean="0"/>
              <a:t>nedeniyle</a:t>
            </a:r>
            <a:r>
              <a:rPr lang="en-US" sz="1400" dirty="0" smtClean="0"/>
              <a:t> </a:t>
            </a:r>
            <a:r>
              <a:rPr lang="en-US" sz="1400" dirty="0" err="1" smtClean="0"/>
              <a:t>prostat</a:t>
            </a:r>
            <a:r>
              <a:rPr lang="en-US" sz="1400" dirty="0" smtClean="0"/>
              <a:t> </a:t>
            </a:r>
            <a:r>
              <a:rPr lang="en-US" sz="1400" dirty="0" err="1" smtClean="0"/>
              <a:t>hacmini</a:t>
            </a:r>
            <a:r>
              <a:rPr lang="en-US" sz="1400" dirty="0" smtClean="0"/>
              <a:t> </a:t>
            </a:r>
            <a:r>
              <a:rPr lang="en-US" sz="1400" dirty="0" err="1" smtClean="0"/>
              <a:t>olduğundan</a:t>
            </a:r>
            <a:r>
              <a:rPr lang="en-US" sz="1400" dirty="0" smtClean="0"/>
              <a:t> </a:t>
            </a:r>
            <a:r>
              <a:rPr lang="en-US" sz="1400" dirty="0" err="1" smtClean="0"/>
              <a:t>fazla</a:t>
            </a:r>
            <a:r>
              <a:rPr lang="en-US" sz="1400" dirty="0" smtClean="0"/>
              <a:t> </a:t>
            </a:r>
            <a:r>
              <a:rPr lang="en-US" sz="1400" dirty="0" err="1" smtClean="0"/>
              <a:t>tahmin</a:t>
            </a:r>
            <a:r>
              <a:rPr lang="en-US" sz="1400" dirty="0" smtClean="0"/>
              <a:t> </a:t>
            </a:r>
            <a:r>
              <a:rPr lang="en-US" sz="1400" dirty="0" err="1" smtClean="0"/>
              <a:t>eder</a:t>
            </a:r>
            <a:r>
              <a:rPr lang="en-US" sz="1400" dirty="0" smtClean="0"/>
              <a:t>; MR </a:t>
            </a:r>
            <a:r>
              <a:rPr lang="en-US" sz="1400" dirty="0" err="1" smtClean="0"/>
              <a:t>görüntüsünde</a:t>
            </a:r>
            <a:r>
              <a:rPr lang="en-US" sz="1400" dirty="0" smtClean="0"/>
              <a:t> </a:t>
            </a:r>
            <a:r>
              <a:rPr lang="en-US" sz="1400" dirty="0" err="1" smtClean="0"/>
              <a:t>ayırt</a:t>
            </a:r>
            <a:r>
              <a:rPr lang="en-US" sz="1400" dirty="0" smtClean="0"/>
              <a:t> </a:t>
            </a:r>
            <a:r>
              <a:rPr lang="en-US" sz="1400" dirty="0" err="1" smtClean="0"/>
              <a:t>edilebilir</a:t>
            </a:r>
            <a:endParaRPr lang="en-US" sz="14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05000" y="6324600"/>
            <a:ext cx="6172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https://github.com/s0mnaths/Brain-Tumor-Segmentation</a:t>
            </a:r>
            <a:endParaRPr lang="en-US" dirty="0"/>
          </a:p>
        </p:txBody>
      </p:sp>
      <p:pic>
        <p:nvPicPr>
          <p:cNvPr id="5" name="Picture 4" descr="3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5400" y="838200"/>
            <a:ext cx="7506748" cy="530616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90600" y="0"/>
            <a:ext cx="8153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/>
              <a:t>PyTorch</a:t>
            </a:r>
            <a:r>
              <a:rPr lang="en-US" sz="2400" dirty="0" smtClean="0"/>
              <a:t> </a:t>
            </a:r>
            <a:r>
              <a:rPr lang="en-US" sz="2400" dirty="0" err="1" smtClean="0"/>
              <a:t>kullanarak</a:t>
            </a:r>
            <a:r>
              <a:rPr lang="en-US" sz="2400" dirty="0" smtClean="0"/>
              <a:t> </a:t>
            </a:r>
            <a:r>
              <a:rPr lang="en-US" sz="2400" dirty="0" err="1" smtClean="0"/>
              <a:t>Beyin</a:t>
            </a:r>
            <a:r>
              <a:rPr lang="en-US" sz="2400" dirty="0" smtClean="0"/>
              <a:t> MRI </a:t>
            </a:r>
            <a:r>
              <a:rPr lang="en-US" sz="2400" dirty="0" err="1" smtClean="0"/>
              <a:t>görüntülerinden</a:t>
            </a:r>
            <a:r>
              <a:rPr lang="en-US" sz="2400" dirty="0" smtClean="0"/>
              <a:t> </a:t>
            </a:r>
            <a:r>
              <a:rPr lang="en-US" sz="2400" dirty="0" err="1" smtClean="0"/>
              <a:t>tümörün</a:t>
            </a:r>
            <a:r>
              <a:rPr lang="en-US" sz="2400" dirty="0" smtClean="0"/>
              <a:t> </a:t>
            </a:r>
            <a:r>
              <a:rPr lang="en-US" sz="2400" dirty="0" err="1" smtClean="0"/>
              <a:t>semantik</a:t>
            </a:r>
            <a:r>
              <a:rPr lang="en-US" sz="2400" dirty="0" smtClean="0"/>
              <a:t> </a:t>
            </a:r>
            <a:r>
              <a:rPr lang="en-US" sz="2400" dirty="0" err="1" smtClean="0"/>
              <a:t>segmentasyonu</a:t>
            </a:r>
            <a:endParaRPr lang="en-US" sz="24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3178039"/>
          </a:xfrm>
          <a:prstGeom prst="rect">
            <a:avLst/>
          </a:prstGeom>
        </p:spPr>
      </p:pic>
      <p:pic>
        <p:nvPicPr>
          <p:cNvPr id="5" name="Picture 4" descr="35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3200400"/>
            <a:ext cx="9144000" cy="3086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6211669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https://matlabsproject.blogspot.com/2021/03/Python-Code-On-Brain-Tumor-Detection-Using-Image-Processing.html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/>
              <a:t>Radiography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990600" y="762000"/>
            <a:ext cx="8153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X-</a:t>
            </a:r>
            <a:r>
              <a:rPr lang="en-US" dirty="0" err="1" smtClean="0"/>
              <a:t>ışınları</a:t>
            </a:r>
            <a:r>
              <a:rPr lang="en-US" dirty="0" smtClean="0"/>
              <a:t>, 1895’te Wilhelm </a:t>
            </a:r>
            <a:r>
              <a:rPr lang="en-US" dirty="0" err="1" smtClean="0"/>
              <a:t>Konrad</a:t>
            </a:r>
            <a:r>
              <a:rPr lang="en-US" dirty="0" smtClean="0"/>
              <a:t> </a:t>
            </a:r>
            <a:r>
              <a:rPr lang="en-US" dirty="0" err="1" smtClean="0"/>
              <a:t>Röntgen</a:t>
            </a:r>
            <a:r>
              <a:rPr lang="en-US" dirty="0" smtClean="0"/>
              <a:t> </a:t>
            </a:r>
            <a:r>
              <a:rPr lang="en-US" dirty="0" err="1" smtClean="0"/>
              <a:t>katot</a:t>
            </a:r>
            <a:r>
              <a:rPr lang="en-US" dirty="0" smtClean="0"/>
              <a:t> </a:t>
            </a:r>
            <a:r>
              <a:rPr lang="en-US" dirty="0" err="1" smtClean="0"/>
              <a:t>tüpleriyle</a:t>
            </a:r>
            <a:r>
              <a:rPr lang="en-US" dirty="0" smtClean="0"/>
              <a:t> </a:t>
            </a:r>
            <a:r>
              <a:rPr lang="en-US" dirty="0" err="1" smtClean="0"/>
              <a:t>deney</a:t>
            </a:r>
            <a:r>
              <a:rPr lang="en-US" dirty="0" smtClean="0"/>
              <a:t> </a:t>
            </a:r>
            <a:r>
              <a:rPr lang="en-US" dirty="0" err="1" smtClean="0"/>
              <a:t>yaparken</a:t>
            </a:r>
            <a:r>
              <a:rPr lang="en-US" dirty="0" smtClean="0"/>
              <a:t> </a:t>
            </a:r>
            <a:r>
              <a:rPr lang="en-US" dirty="0" err="1" smtClean="0"/>
              <a:t>keşfetti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İlk</a:t>
            </a:r>
            <a:r>
              <a:rPr lang="en-US" dirty="0" smtClean="0"/>
              <a:t> </a:t>
            </a:r>
            <a:r>
              <a:rPr lang="en-US" dirty="0" err="1" smtClean="0"/>
              <a:t>röntgen</a:t>
            </a:r>
            <a:r>
              <a:rPr lang="en-US" dirty="0" smtClean="0"/>
              <a:t> </a:t>
            </a:r>
            <a:r>
              <a:rPr lang="en-US" dirty="0" err="1" smtClean="0"/>
              <a:t>resmi</a:t>
            </a:r>
            <a:r>
              <a:rPr lang="en-US" dirty="0" smtClean="0"/>
              <a:t> </a:t>
            </a:r>
            <a:r>
              <a:rPr lang="en-US" dirty="0" err="1" smtClean="0"/>
              <a:t>eldir</a:t>
            </a:r>
            <a:r>
              <a:rPr lang="en-US" dirty="0" smtClean="0"/>
              <a:t>.</a:t>
            </a:r>
          </a:p>
          <a:p>
            <a:r>
              <a:rPr lang="en-US" dirty="0" smtClean="0"/>
              <a:t>X </a:t>
            </a:r>
            <a:r>
              <a:rPr lang="en-US" dirty="0" err="1" smtClean="0"/>
              <a:t>ışınları</a:t>
            </a:r>
            <a:r>
              <a:rPr lang="en-US" dirty="0" smtClean="0"/>
              <a:t> </a:t>
            </a:r>
            <a:r>
              <a:rPr lang="en-US" dirty="0" err="1" smtClean="0"/>
              <a:t>elektromanyetik</a:t>
            </a:r>
            <a:r>
              <a:rPr lang="en-US" dirty="0" smtClean="0"/>
              <a:t> </a:t>
            </a:r>
            <a:r>
              <a:rPr lang="en-US" dirty="0" err="1" smtClean="0"/>
              <a:t>dalgalardır</a:t>
            </a:r>
            <a:r>
              <a:rPr lang="en-US" dirty="0" smtClean="0"/>
              <a:t>. </a:t>
            </a:r>
            <a:r>
              <a:rPr lang="en-US" dirty="0" err="1" smtClean="0"/>
              <a:t>Elektromanyetik</a:t>
            </a:r>
            <a:r>
              <a:rPr lang="en-US" dirty="0" smtClean="0"/>
              <a:t> </a:t>
            </a:r>
            <a:r>
              <a:rPr lang="en-US" dirty="0" err="1" smtClean="0"/>
              <a:t>radyasyon</a:t>
            </a:r>
            <a:r>
              <a:rPr lang="en-US" dirty="0" smtClean="0"/>
              <a:t> </a:t>
            </a:r>
            <a:r>
              <a:rPr lang="en-US" dirty="0" err="1" smtClean="0"/>
              <a:t>fotonlardan</a:t>
            </a:r>
            <a:r>
              <a:rPr lang="en-US" dirty="0" smtClean="0"/>
              <a:t> </a:t>
            </a:r>
            <a:r>
              <a:rPr lang="en-US" dirty="0" err="1" smtClean="0"/>
              <a:t>oluşur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Picture 5" descr="2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5400" y="1676399"/>
            <a:ext cx="7484534" cy="5181601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PET (i.e., positron emission tomography), which detects photon pairs.</a:t>
            </a:r>
          </a:p>
          <a:p>
            <a:r>
              <a:rPr lang="en-US" sz="2400" dirty="0" err="1" smtClean="0"/>
              <a:t>Ter-Pogossian</a:t>
            </a:r>
            <a:r>
              <a:rPr lang="en-US" sz="2400" dirty="0" smtClean="0"/>
              <a:t> et al. built the first dedicated PET system in the 1970s,</a:t>
            </a:r>
          </a:p>
          <a:p>
            <a:r>
              <a:rPr lang="en-US" sz="2400" dirty="0" err="1" smtClean="0"/>
              <a:t>Nükleer</a:t>
            </a:r>
            <a:r>
              <a:rPr lang="en-US" sz="2400" dirty="0" smtClean="0"/>
              <a:t> </a:t>
            </a:r>
            <a:r>
              <a:rPr lang="en-US" sz="2400" dirty="0" err="1" smtClean="0"/>
              <a:t>tıpta</a:t>
            </a:r>
            <a:r>
              <a:rPr lang="en-US" sz="2400" dirty="0" smtClean="0"/>
              <a:t>, </a:t>
            </a:r>
            <a:r>
              <a:rPr lang="en-US" sz="2400" dirty="0" err="1" smtClean="0"/>
              <a:t>hastaya</a:t>
            </a:r>
            <a:r>
              <a:rPr lang="en-US" sz="2400" dirty="0" smtClean="0"/>
              <a:t> </a:t>
            </a:r>
            <a:r>
              <a:rPr lang="en-US" sz="2400" dirty="0" err="1" smtClean="0"/>
              <a:t>genellikle</a:t>
            </a:r>
            <a:r>
              <a:rPr lang="en-US" sz="2400" dirty="0" smtClean="0"/>
              <a:t> </a:t>
            </a:r>
            <a:r>
              <a:rPr lang="en-US" sz="2400" dirty="0" err="1" smtClean="0"/>
              <a:t>intravenöz</a:t>
            </a:r>
            <a:r>
              <a:rPr lang="en-US" sz="2400" dirty="0" smtClean="0"/>
              <a:t> </a:t>
            </a:r>
            <a:r>
              <a:rPr lang="en-US" sz="2400" dirty="0" err="1" smtClean="0"/>
              <a:t>enjeksiyon</a:t>
            </a:r>
            <a:r>
              <a:rPr lang="en-US" sz="2400" dirty="0" smtClean="0"/>
              <a:t> </a:t>
            </a:r>
            <a:r>
              <a:rPr lang="en-US" sz="2400" dirty="0" err="1" smtClean="0"/>
              <a:t>yoluyla</a:t>
            </a:r>
            <a:r>
              <a:rPr lang="en-US" sz="2400" dirty="0" smtClean="0"/>
              <a:t> </a:t>
            </a:r>
            <a:r>
              <a:rPr lang="en-US" sz="2400" dirty="0" err="1" smtClean="0"/>
              <a:t>bir</a:t>
            </a:r>
            <a:r>
              <a:rPr lang="en-US" sz="2400" dirty="0" smtClean="0"/>
              <a:t> </a:t>
            </a:r>
            <a:r>
              <a:rPr lang="en-US" sz="2400" dirty="0" err="1" smtClean="0"/>
              <a:t>izleyici</a:t>
            </a:r>
            <a:r>
              <a:rPr lang="en-US" sz="2400" dirty="0" smtClean="0"/>
              <a:t> </a:t>
            </a:r>
            <a:r>
              <a:rPr lang="en-US" sz="2400" dirty="0" err="1" smtClean="0"/>
              <a:t>molekül</a:t>
            </a:r>
            <a:r>
              <a:rPr lang="en-US" sz="2400" dirty="0" smtClean="0"/>
              <a:t> </a:t>
            </a:r>
            <a:r>
              <a:rPr lang="en-US" sz="2400" dirty="0" err="1" smtClean="0"/>
              <a:t>verilir</a:t>
            </a:r>
            <a:r>
              <a:rPr lang="en-US" sz="2400" dirty="0" smtClean="0"/>
              <a:t>. </a:t>
            </a:r>
            <a:r>
              <a:rPr lang="en-US" sz="2400" dirty="0" err="1" smtClean="0"/>
              <a:t>İzleyici</a:t>
            </a:r>
            <a:r>
              <a:rPr lang="en-US" sz="2400" dirty="0" smtClean="0"/>
              <a:t>, </a:t>
            </a:r>
            <a:r>
              <a:rPr lang="en-US" sz="2400" dirty="0" err="1" smtClean="0"/>
              <a:t>kararsız</a:t>
            </a:r>
            <a:r>
              <a:rPr lang="en-US" sz="2400" dirty="0" smtClean="0"/>
              <a:t> </a:t>
            </a:r>
            <a:r>
              <a:rPr lang="en-US" sz="2400" dirty="0" err="1" smtClean="0"/>
              <a:t>bir</a:t>
            </a:r>
            <a:r>
              <a:rPr lang="en-US" sz="2400" dirty="0" smtClean="0"/>
              <a:t> </a:t>
            </a:r>
            <a:r>
              <a:rPr lang="en-US" sz="2400" dirty="0" err="1" smtClean="0"/>
              <a:t>madde</a:t>
            </a:r>
            <a:r>
              <a:rPr lang="en-US" sz="2400" dirty="0" smtClean="0"/>
              <a:t> </a:t>
            </a:r>
            <a:r>
              <a:rPr lang="en-US" sz="2400" dirty="0" err="1" smtClean="0"/>
              <a:t>taşıyan</a:t>
            </a:r>
            <a:r>
              <a:rPr lang="en-US" sz="2400" dirty="0" smtClean="0"/>
              <a:t> </a:t>
            </a:r>
            <a:r>
              <a:rPr lang="en-US" sz="2400" dirty="0" err="1" smtClean="0"/>
              <a:t>belirli</a:t>
            </a:r>
            <a:r>
              <a:rPr lang="en-US" sz="2400" dirty="0" smtClean="0"/>
              <a:t> </a:t>
            </a:r>
            <a:r>
              <a:rPr lang="en-US" sz="2400" dirty="0" err="1" smtClean="0"/>
              <a:t>bir</a:t>
            </a:r>
            <a:r>
              <a:rPr lang="en-US" sz="2400" dirty="0" smtClean="0"/>
              <a:t> </a:t>
            </a:r>
            <a:r>
              <a:rPr lang="en-US" sz="2400" dirty="0" err="1" smtClean="0"/>
              <a:t>moleküldür</a:t>
            </a:r>
            <a:r>
              <a:rPr lang="en-US" sz="2400" dirty="0" smtClean="0"/>
              <a:t>. </a:t>
            </a:r>
            <a:r>
              <a:rPr lang="en-US" sz="2400" dirty="0" err="1" smtClean="0"/>
              <a:t>izotop</a:t>
            </a:r>
            <a:r>
              <a:rPr lang="en-US" sz="2400" dirty="0" smtClean="0"/>
              <a:t> - </a:t>
            </a:r>
            <a:r>
              <a:rPr lang="en-US" sz="2400" dirty="0" err="1" smtClean="0"/>
              <a:t>bir</a:t>
            </a:r>
            <a:r>
              <a:rPr lang="en-US" sz="2400" dirty="0" smtClean="0"/>
              <a:t> </a:t>
            </a:r>
            <a:r>
              <a:rPr lang="en-US" sz="2400" dirty="0" err="1" smtClean="0"/>
              <a:t>radyonüklid</a:t>
            </a:r>
            <a:r>
              <a:rPr lang="en-US" sz="2400" dirty="0" smtClean="0"/>
              <a:t>. Bu </a:t>
            </a:r>
            <a:r>
              <a:rPr lang="en-US" sz="2400" dirty="0" err="1" smtClean="0"/>
              <a:t>molekül</a:t>
            </a:r>
            <a:r>
              <a:rPr lang="en-US" sz="2400" dirty="0" smtClean="0"/>
              <a:t> </a:t>
            </a:r>
            <a:r>
              <a:rPr lang="en-US" sz="2400" dirty="0" err="1" smtClean="0"/>
              <a:t>vücutta</a:t>
            </a:r>
            <a:r>
              <a:rPr lang="en-US" sz="2400" dirty="0" smtClean="0"/>
              <a:t> </a:t>
            </a:r>
            <a:r>
              <a:rPr lang="en-US" sz="2400" dirty="0" err="1" smtClean="0"/>
              <a:t>metabolik</a:t>
            </a:r>
            <a:r>
              <a:rPr lang="en-US" sz="2400" dirty="0" smtClean="0"/>
              <a:t> </a:t>
            </a:r>
            <a:r>
              <a:rPr lang="en-US" sz="2400" dirty="0" err="1" smtClean="0"/>
              <a:t>bir</a:t>
            </a:r>
            <a:r>
              <a:rPr lang="en-US" sz="2400" dirty="0" smtClean="0"/>
              <a:t> </a:t>
            </a:r>
            <a:r>
              <a:rPr lang="en-US" sz="2400" dirty="0" err="1" smtClean="0"/>
              <a:t>sürece</a:t>
            </a:r>
            <a:r>
              <a:rPr lang="en-US" sz="2400" dirty="0" smtClean="0"/>
              <a:t> </a:t>
            </a:r>
            <a:r>
              <a:rPr lang="en-US" sz="2400" dirty="0" err="1" smtClean="0"/>
              <a:t>katılır</a:t>
            </a:r>
            <a:r>
              <a:rPr lang="en-US" sz="2400" dirty="0" smtClean="0"/>
              <a:t>. Bu </a:t>
            </a:r>
            <a:r>
              <a:rPr lang="en-US" sz="2400" dirty="0" err="1" smtClean="0"/>
              <a:t>arada</a:t>
            </a:r>
            <a:r>
              <a:rPr lang="en-US" sz="2400" dirty="0" smtClean="0"/>
              <a:t> </a:t>
            </a:r>
            <a:r>
              <a:rPr lang="en-US" sz="2400" dirty="0" err="1" smtClean="0"/>
              <a:t>kararsız</a:t>
            </a:r>
            <a:r>
              <a:rPr lang="en-US" sz="2400" dirty="0" smtClean="0"/>
              <a:t> </a:t>
            </a:r>
            <a:r>
              <a:rPr lang="en-US" sz="2400" dirty="0" err="1" smtClean="0"/>
              <a:t>izotoplar</a:t>
            </a:r>
            <a:r>
              <a:rPr lang="en-US" sz="2400" dirty="0" smtClean="0"/>
              <a:t>, </a:t>
            </a:r>
            <a:r>
              <a:rPr lang="en-US" sz="2400" dirty="0" err="1" smtClean="0"/>
              <a:t>ölçmemizi</a:t>
            </a:r>
            <a:r>
              <a:rPr lang="en-US" sz="2400" dirty="0" smtClean="0"/>
              <a:t> </a:t>
            </a:r>
            <a:r>
              <a:rPr lang="en-US" sz="2400" dirty="0" err="1" smtClean="0"/>
              <a:t>sağlayan</a:t>
            </a:r>
            <a:r>
              <a:rPr lang="en-US" sz="2400" dirty="0" smtClean="0"/>
              <a:t> </a:t>
            </a:r>
            <a:r>
              <a:rPr lang="en-US" sz="2400" dirty="0" err="1" smtClean="0"/>
              <a:t>gama</a:t>
            </a:r>
            <a:r>
              <a:rPr lang="en-US" sz="2400" dirty="0" smtClean="0"/>
              <a:t> </a:t>
            </a:r>
            <a:r>
              <a:rPr lang="en-US" sz="2400" dirty="0" err="1" smtClean="0"/>
              <a:t>ışınları</a:t>
            </a:r>
            <a:r>
              <a:rPr lang="en-US" sz="2400" dirty="0" smtClean="0"/>
              <a:t> </a:t>
            </a:r>
            <a:r>
              <a:rPr lang="en-US" sz="2400" dirty="0" err="1" smtClean="0"/>
              <a:t>yayar</a:t>
            </a:r>
            <a:r>
              <a:rPr lang="en-US" sz="2400" dirty="0" smtClean="0"/>
              <a:t>. </a:t>
            </a:r>
            <a:r>
              <a:rPr lang="en-US" sz="2400" dirty="0" err="1" smtClean="0"/>
              <a:t>vücuttaki</a:t>
            </a:r>
            <a:r>
              <a:rPr lang="en-US" sz="2400" dirty="0" smtClean="0"/>
              <a:t> </a:t>
            </a:r>
            <a:r>
              <a:rPr lang="en-US" sz="2400" dirty="0" err="1" smtClean="0"/>
              <a:t>izleyici</a:t>
            </a:r>
            <a:r>
              <a:rPr lang="en-US" sz="2400" dirty="0" smtClean="0"/>
              <a:t> </a:t>
            </a:r>
            <a:r>
              <a:rPr lang="en-US" sz="2400" dirty="0" err="1" smtClean="0"/>
              <a:t>molekül</a:t>
            </a:r>
            <a:r>
              <a:rPr lang="en-US" sz="2400" dirty="0" smtClean="0"/>
              <a:t> </a:t>
            </a:r>
            <a:r>
              <a:rPr lang="en-US" sz="2400" dirty="0" err="1" smtClean="0"/>
              <a:t>konsantrasyonu</a:t>
            </a:r>
            <a:r>
              <a:rPr lang="en-US" sz="2400" dirty="0" smtClean="0"/>
              <a:t> </a:t>
            </a:r>
            <a:r>
              <a:rPr lang="en-US" sz="2400" dirty="0" err="1" smtClean="0"/>
              <a:t>konum</a:t>
            </a:r>
            <a:r>
              <a:rPr lang="en-US" sz="2400" dirty="0" smtClean="0"/>
              <a:t> </a:t>
            </a:r>
            <a:r>
              <a:rPr lang="en-US" sz="2400" dirty="0" err="1" smtClean="0"/>
              <a:t>ve</a:t>
            </a:r>
            <a:r>
              <a:rPr lang="en-US" sz="2400" dirty="0" smtClean="0"/>
              <a:t> </a:t>
            </a:r>
            <a:r>
              <a:rPr lang="en-US" sz="2400" dirty="0" err="1" smtClean="0"/>
              <a:t>zamanın</a:t>
            </a:r>
            <a:r>
              <a:rPr lang="en-US" sz="2400" dirty="0" smtClean="0"/>
              <a:t> </a:t>
            </a:r>
            <a:r>
              <a:rPr lang="en-US" sz="2400" dirty="0" err="1" smtClean="0"/>
              <a:t>bir</a:t>
            </a:r>
            <a:r>
              <a:rPr lang="en-US" sz="2400" dirty="0" smtClean="0"/>
              <a:t> </a:t>
            </a:r>
            <a:r>
              <a:rPr lang="en-US" sz="2400" dirty="0" err="1" smtClean="0"/>
              <a:t>fonksiyonu</a:t>
            </a:r>
            <a:r>
              <a:rPr lang="en-US" sz="2400" dirty="0" smtClean="0"/>
              <a:t> </a:t>
            </a:r>
            <a:r>
              <a:rPr lang="en-US" sz="2400" dirty="0" err="1" smtClean="0"/>
              <a:t>olarak</a:t>
            </a:r>
            <a:r>
              <a:rPr lang="en-US" sz="2400" dirty="0" smtClean="0"/>
              <a:t>. </a:t>
            </a:r>
            <a:r>
              <a:rPr lang="en-US" sz="2400" dirty="0" err="1" smtClean="0"/>
              <a:t>Sonuç</a:t>
            </a:r>
            <a:r>
              <a:rPr lang="en-US" sz="2400" dirty="0" smtClean="0"/>
              <a:t> </a:t>
            </a:r>
            <a:r>
              <a:rPr lang="en-US" sz="2400" dirty="0" err="1" smtClean="0"/>
              <a:t>olarak</a:t>
            </a:r>
            <a:r>
              <a:rPr lang="en-US" sz="2400" dirty="0" smtClean="0"/>
              <a:t>, </a:t>
            </a:r>
            <a:r>
              <a:rPr lang="en-US" sz="2400" dirty="0" err="1" smtClean="0"/>
              <a:t>nükleer</a:t>
            </a:r>
            <a:r>
              <a:rPr lang="en-US" sz="2400" dirty="0" smtClean="0"/>
              <a:t> </a:t>
            </a:r>
            <a:r>
              <a:rPr lang="en-US" sz="2400" dirty="0" err="1" smtClean="0"/>
              <a:t>tıpta</a:t>
            </a:r>
            <a:r>
              <a:rPr lang="en-US" sz="2400" dirty="0" smtClean="0"/>
              <a:t> </a:t>
            </a:r>
            <a:r>
              <a:rPr lang="en-US" sz="2400" dirty="0" err="1" smtClean="0"/>
              <a:t>işlev</a:t>
            </a:r>
            <a:r>
              <a:rPr lang="en-US" sz="2400" dirty="0" smtClean="0"/>
              <a:t> </a:t>
            </a:r>
            <a:r>
              <a:rPr lang="en-US" sz="2400" dirty="0" err="1" smtClean="0"/>
              <a:t>veya</a:t>
            </a:r>
            <a:r>
              <a:rPr lang="en-US" sz="2400" dirty="0" smtClean="0"/>
              <a:t> </a:t>
            </a:r>
            <a:r>
              <a:rPr lang="en-US" sz="2400" dirty="0" err="1" smtClean="0"/>
              <a:t>metabolizma</a:t>
            </a:r>
            <a:r>
              <a:rPr lang="en-US" sz="2400" dirty="0" smtClean="0"/>
              <a:t> </a:t>
            </a:r>
            <a:r>
              <a:rPr lang="en-US" sz="2400" dirty="0" err="1" smtClean="0"/>
              <a:t>ölçülür</a:t>
            </a:r>
            <a:r>
              <a:rPr lang="en-US" sz="2400" dirty="0" smtClean="0"/>
              <a:t>. </a:t>
            </a:r>
            <a:r>
              <a:rPr lang="en-US" sz="2400" dirty="0" smtClean="0"/>
              <a:t>BT, MRI </a:t>
            </a:r>
            <a:r>
              <a:rPr lang="en-US" sz="2400" dirty="0" err="1" smtClean="0"/>
              <a:t>ve</a:t>
            </a:r>
            <a:r>
              <a:rPr lang="en-US" sz="2400" dirty="0" smtClean="0"/>
              <a:t> </a:t>
            </a:r>
            <a:r>
              <a:rPr lang="en-US" sz="2400" dirty="0" err="1" smtClean="0"/>
              <a:t>ultrason</a:t>
            </a:r>
            <a:r>
              <a:rPr lang="en-US" sz="2400" dirty="0" smtClean="0"/>
              <a:t> </a:t>
            </a:r>
            <a:r>
              <a:rPr lang="en-US" sz="2400" dirty="0" err="1" smtClean="0"/>
              <a:t>görüntüleme</a:t>
            </a:r>
            <a:r>
              <a:rPr lang="en-US" sz="2400" dirty="0" smtClean="0"/>
              <a:t> </a:t>
            </a:r>
            <a:r>
              <a:rPr lang="en-US" sz="2400" dirty="0" err="1" smtClean="0"/>
              <a:t>ile</a:t>
            </a:r>
            <a:r>
              <a:rPr lang="en-US" sz="2400" dirty="0" smtClean="0"/>
              <a:t>, </a:t>
            </a:r>
            <a:r>
              <a:rPr lang="en-US" sz="2400" dirty="0" err="1" smtClean="0"/>
              <a:t>fonksiyonel</a:t>
            </a:r>
            <a:r>
              <a:rPr lang="en-US" sz="2400" dirty="0" smtClean="0"/>
              <a:t> </a:t>
            </a:r>
            <a:r>
              <a:rPr lang="en-US" sz="2400" dirty="0" err="1" smtClean="0"/>
              <a:t>görüntüler</a:t>
            </a:r>
            <a:r>
              <a:rPr lang="en-US" sz="2400" dirty="0" smtClean="0"/>
              <a:t> de </a:t>
            </a:r>
            <a:r>
              <a:rPr lang="en-US" sz="2400" dirty="0" err="1" smtClean="0"/>
              <a:t>elde</a:t>
            </a:r>
            <a:r>
              <a:rPr lang="en-US" sz="2400" dirty="0" smtClean="0"/>
              <a:t> </a:t>
            </a:r>
            <a:r>
              <a:rPr lang="en-US" sz="2400" dirty="0" err="1" smtClean="0"/>
              <a:t>edilebilir</a:t>
            </a:r>
            <a:r>
              <a:rPr lang="en-US" sz="2400" dirty="0" smtClean="0"/>
              <a:t> </a:t>
            </a:r>
            <a:r>
              <a:rPr lang="en-US" sz="2400" dirty="0" err="1" smtClean="0"/>
              <a:t>ancak</a:t>
            </a:r>
            <a:r>
              <a:rPr lang="en-US" sz="2400" dirty="0" smtClean="0"/>
              <a:t> </a:t>
            </a:r>
            <a:r>
              <a:rPr lang="en-US" sz="2400" dirty="0" err="1" smtClean="0"/>
              <a:t>nükleer</a:t>
            </a:r>
            <a:r>
              <a:rPr lang="en-US" sz="2400" dirty="0" smtClean="0"/>
              <a:t> </a:t>
            </a:r>
            <a:r>
              <a:rPr lang="en-US" sz="2400" dirty="0" err="1" smtClean="0"/>
              <a:t>ilaç</a:t>
            </a:r>
            <a:r>
              <a:rPr lang="en-US" sz="2400" dirty="0" smtClean="0"/>
              <a:t>, </a:t>
            </a:r>
            <a:r>
              <a:rPr lang="en-US" sz="2400" dirty="0" err="1" smtClean="0"/>
              <a:t>görüntüleme</a:t>
            </a:r>
            <a:r>
              <a:rPr lang="en-US" sz="2400" dirty="0" smtClean="0"/>
              <a:t> </a:t>
            </a:r>
            <a:r>
              <a:rPr lang="en-US" sz="2400" dirty="0" err="1" smtClean="0"/>
              <a:t>ile</a:t>
            </a:r>
            <a:r>
              <a:rPr lang="en-US" sz="2400" dirty="0" smtClean="0"/>
              <a:t> </a:t>
            </a:r>
            <a:r>
              <a:rPr lang="en-US" sz="2400" dirty="0" err="1" smtClean="0"/>
              <a:t>ölçümler</a:t>
            </a:r>
            <a:r>
              <a:rPr lang="en-US" sz="2400" dirty="0" smtClean="0"/>
              <a:t> </a:t>
            </a:r>
            <a:r>
              <a:rPr lang="en-US" sz="2400" dirty="0" err="1" smtClean="0"/>
              <a:t>sağlar</a:t>
            </a:r>
            <a:r>
              <a:rPr lang="en-US" sz="2400" dirty="0" smtClean="0"/>
              <a:t>. </a:t>
            </a:r>
            <a:endParaRPr lang="en-US" sz="2400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3276600" cy="679268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581400" y="6096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FDG PET </a:t>
            </a:r>
            <a:r>
              <a:rPr lang="en-US" dirty="0" err="1" smtClean="0"/>
              <a:t>taramasından</a:t>
            </a:r>
            <a:r>
              <a:rPr lang="en-US" dirty="0" smtClean="0"/>
              <a:t> </a:t>
            </a:r>
            <a:r>
              <a:rPr lang="en-US" dirty="0" err="1" smtClean="0"/>
              <a:t>muzdarip</a:t>
            </a:r>
            <a:r>
              <a:rPr lang="en-US" dirty="0" smtClean="0"/>
              <a:t>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hastanın</a:t>
            </a:r>
            <a:r>
              <a:rPr lang="en-US" dirty="0" smtClean="0"/>
              <a:t> </a:t>
            </a:r>
            <a:r>
              <a:rPr lang="en-US" dirty="0" err="1" smtClean="0"/>
              <a:t>mediastende</a:t>
            </a:r>
            <a:r>
              <a:rPr lang="en-US" dirty="0" smtClean="0"/>
              <a:t> </a:t>
            </a:r>
            <a:r>
              <a:rPr lang="en-US" dirty="0" err="1" smtClean="0"/>
              <a:t>ve</a:t>
            </a:r>
            <a:r>
              <a:rPr lang="en-US" dirty="0" smtClean="0"/>
              <a:t> sol </a:t>
            </a:r>
            <a:r>
              <a:rPr lang="en-US" dirty="0" err="1" smtClean="0"/>
              <a:t>aksillada</a:t>
            </a:r>
            <a:r>
              <a:rPr lang="en-US" dirty="0" smtClean="0"/>
              <a:t> (sol </a:t>
            </a:r>
            <a:r>
              <a:rPr lang="en-US" dirty="0" err="1" smtClean="0"/>
              <a:t>sütun</a:t>
            </a:r>
            <a:r>
              <a:rPr lang="en-US" dirty="0" smtClean="0"/>
              <a:t>) </a:t>
            </a:r>
            <a:r>
              <a:rPr lang="en-US" dirty="0" err="1" smtClean="0"/>
              <a:t>lenfoma</a:t>
            </a:r>
            <a:r>
              <a:rPr lang="en-US" dirty="0" smtClean="0"/>
              <a:t>. </a:t>
            </a:r>
            <a:r>
              <a:rPr lang="en-US" dirty="0" err="1" smtClean="0"/>
              <a:t>bu</a:t>
            </a:r>
            <a:r>
              <a:rPr lang="en-US" dirty="0" smtClean="0"/>
              <a:t> </a:t>
            </a:r>
            <a:r>
              <a:rPr lang="en-US" dirty="0" err="1" smtClean="0"/>
              <a:t>lenfomatöz</a:t>
            </a:r>
            <a:r>
              <a:rPr lang="en-US" dirty="0" smtClean="0"/>
              <a:t> </a:t>
            </a:r>
            <a:r>
              <a:rPr lang="en-US" dirty="0" err="1" smtClean="0"/>
              <a:t>lenf</a:t>
            </a:r>
            <a:r>
              <a:rPr lang="en-US" dirty="0" smtClean="0"/>
              <a:t> </a:t>
            </a:r>
            <a:r>
              <a:rPr lang="en-US" dirty="0" err="1" smtClean="0"/>
              <a:t>düğümlerinde</a:t>
            </a:r>
            <a:r>
              <a:rPr lang="en-US" dirty="0" smtClean="0"/>
              <a:t> </a:t>
            </a:r>
            <a:r>
              <a:rPr lang="en-US" dirty="0" err="1" smtClean="0"/>
              <a:t>patolojik</a:t>
            </a:r>
            <a:r>
              <a:rPr lang="en-US" dirty="0" smtClean="0"/>
              <a:t> 18FDG </a:t>
            </a:r>
            <a:r>
              <a:rPr lang="en-US" dirty="0" err="1" smtClean="0"/>
              <a:t>tutulumu</a:t>
            </a:r>
            <a:r>
              <a:rPr lang="en-US" dirty="0" smtClean="0"/>
              <a:t> (</a:t>
            </a:r>
            <a:r>
              <a:rPr lang="en-US" dirty="0" err="1" smtClean="0"/>
              <a:t>oklar</a:t>
            </a:r>
            <a:r>
              <a:rPr lang="en-US" dirty="0" smtClean="0"/>
              <a:t>) </a:t>
            </a:r>
            <a:r>
              <a:rPr lang="en-US" dirty="0" err="1" smtClean="0"/>
              <a:t>kemoterapiden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 </a:t>
            </a:r>
            <a:r>
              <a:rPr lang="en-US" dirty="0" err="1" smtClean="0"/>
              <a:t>kayboldu</a:t>
            </a:r>
            <a:r>
              <a:rPr lang="en-US" dirty="0" smtClean="0"/>
              <a:t> (</a:t>
            </a:r>
            <a:r>
              <a:rPr lang="en-US" dirty="0" err="1" smtClean="0"/>
              <a:t>sağ</a:t>
            </a:r>
            <a:r>
              <a:rPr lang="en-US" dirty="0" smtClean="0"/>
              <a:t> </a:t>
            </a:r>
            <a:r>
              <a:rPr lang="en-US" dirty="0" err="1" smtClean="0"/>
              <a:t>sütun</a:t>
            </a:r>
            <a:r>
              <a:rPr lang="en-US" dirty="0" smtClean="0"/>
              <a:t>)</a:t>
            </a:r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9160" y="0"/>
            <a:ext cx="8801490" cy="502942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90600" y="5029200"/>
            <a:ext cx="8153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4 </a:t>
            </a:r>
            <a:r>
              <a:rPr lang="en-US" dirty="0" err="1" smtClean="0"/>
              <a:t>Farklı</a:t>
            </a:r>
            <a:r>
              <a:rPr lang="en-US" dirty="0" smtClean="0"/>
              <a:t> “</a:t>
            </a:r>
            <a:r>
              <a:rPr lang="en-US" dirty="0" err="1" smtClean="0"/>
              <a:t>demans</a:t>
            </a:r>
            <a:r>
              <a:rPr lang="en-US" dirty="0" smtClean="0"/>
              <a:t>” </a:t>
            </a:r>
            <a:r>
              <a:rPr lang="en-US" dirty="0" err="1" smtClean="0"/>
              <a:t>türleri</a:t>
            </a:r>
            <a:r>
              <a:rPr lang="en-US" dirty="0" smtClean="0"/>
              <a:t> </a:t>
            </a:r>
            <a:r>
              <a:rPr lang="en-US" dirty="0" err="1" smtClean="0"/>
              <a:t>için</a:t>
            </a:r>
            <a:r>
              <a:rPr lang="en-US" dirty="0" smtClean="0"/>
              <a:t> normal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veri</a:t>
            </a:r>
            <a:r>
              <a:rPr lang="en-US" dirty="0" smtClean="0"/>
              <a:t> </a:t>
            </a:r>
            <a:r>
              <a:rPr lang="en-US" dirty="0" err="1" smtClean="0"/>
              <a:t>tabanına</a:t>
            </a:r>
            <a:r>
              <a:rPr lang="en-US" dirty="0" smtClean="0"/>
              <a:t> </a:t>
            </a:r>
            <a:r>
              <a:rPr lang="en-US" dirty="0" err="1" smtClean="0"/>
              <a:t>göre</a:t>
            </a:r>
            <a:r>
              <a:rPr lang="en-US" dirty="0" smtClean="0"/>
              <a:t> FDG </a:t>
            </a:r>
            <a:r>
              <a:rPr lang="en-US" dirty="0" err="1" smtClean="0"/>
              <a:t>alımının</a:t>
            </a:r>
            <a:r>
              <a:rPr lang="en-US" dirty="0" smtClean="0"/>
              <a:t> </a:t>
            </a:r>
            <a:r>
              <a:rPr lang="en-US" dirty="0" err="1" smtClean="0"/>
              <a:t>sapması</a:t>
            </a:r>
            <a:r>
              <a:rPr lang="en-US" dirty="0" smtClean="0"/>
              <a:t>. Sol </a:t>
            </a:r>
            <a:r>
              <a:rPr lang="en-US" dirty="0" err="1" smtClean="0"/>
              <a:t>üst</a:t>
            </a:r>
            <a:r>
              <a:rPr lang="en-US" dirty="0" smtClean="0"/>
              <a:t> </a:t>
            </a:r>
            <a:r>
              <a:rPr lang="en-US" dirty="0" err="1" smtClean="0"/>
              <a:t>köşede</a:t>
            </a:r>
            <a:r>
              <a:rPr lang="en-US" dirty="0" smtClean="0"/>
              <a:t>, </a:t>
            </a:r>
            <a:r>
              <a:rPr lang="en-US" dirty="0" err="1" smtClean="0"/>
              <a:t>bir</a:t>
            </a:r>
            <a:r>
              <a:rPr lang="en-US" dirty="0" smtClean="0"/>
              <a:t> </a:t>
            </a:r>
            <a:r>
              <a:rPr lang="en-US" dirty="0" err="1" smtClean="0"/>
              <a:t>anatomik</a:t>
            </a:r>
            <a:r>
              <a:rPr lang="en-US" dirty="0" smtClean="0"/>
              <a:t> MR </a:t>
            </a:r>
            <a:r>
              <a:rPr lang="en-US" dirty="0" err="1" smtClean="0"/>
              <a:t>referans</a:t>
            </a:r>
            <a:r>
              <a:rPr lang="en-US" dirty="0" smtClean="0"/>
              <a:t> </a:t>
            </a:r>
            <a:r>
              <a:rPr lang="en-US" dirty="0" err="1" smtClean="0"/>
              <a:t>görüntüsü</a:t>
            </a:r>
            <a:r>
              <a:rPr lang="en-US" dirty="0" smtClean="0"/>
              <a:t> </a:t>
            </a:r>
            <a:r>
              <a:rPr lang="en-US" dirty="0" err="1" smtClean="0"/>
              <a:t>gösterilir</a:t>
            </a:r>
            <a:r>
              <a:rPr lang="en-US" dirty="0" smtClean="0"/>
              <a:t>. AD Alzheimer </a:t>
            </a:r>
            <a:r>
              <a:rPr lang="en-US" dirty="0" err="1" smtClean="0"/>
              <a:t>hastalığı</a:t>
            </a:r>
            <a:r>
              <a:rPr lang="en-US" dirty="0" smtClean="0"/>
              <a:t>; DLBD </a:t>
            </a:r>
            <a:r>
              <a:rPr lang="en-US" dirty="0" err="1" smtClean="0"/>
              <a:t>Lewy</a:t>
            </a:r>
            <a:r>
              <a:rPr lang="en-US" dirty="0" smtClean="0"/>
              <a:t> </a:t>
            </a:r>
            <a:r>
              <a:rPr lang="en-US" dirty="0" err="1" smtClean="0"/>
              <a:t>cisim</a:t>
            </a:r>
            <a:r>
              <a:rPr lang="en-US" dirty="0" smtClean="0"/>
              <a:t> </a:t>
            </a:r>
            <a:r>
              <a:rPr lang="en-US" dirty="0" err="1" smtClean="0"/>
              <a:t>hastalığı</a:t>
            </a:r>
            <a:r>
              <a:rPr lang="en-US" dirty="0" smtClean="0"/>
              <a:t>; FTD </a:t>
            </a:r>
            <a:r>
              <a:rPr lang="en-US" dirty="0" err="1" smtClean="0"/>
              <a:t>ön</a:t>
            </a:r>
            <a:r>
              <a:rPr lang="en-US" dirty="0" smtClean="0"/>
              <a:t> lob </a:t>
            </a:r>
            <a:r>
              <a:rPr lang="en-US" dirty="0" err="1" smtClean="0"/>
              <a:t>demansı</a:t>
            </a:r>
            <a:r>
              <a:rPr lang="en-US" dirty="0" smtClean="0"/>
              <a:t>; PSP </a:t>
            </a:r>
            <a:r>
              <a:rPr lang="en-US" dirty="0" err="1" smtClean="0"/>
              <a:t>ilerleyici</a:t>
            </a:r>
            <a:r>
              <a:rPr lang="en-US" dirty="0" smtClean="0"/>
              <a:t> </a:t>
            </a:r>
            <a:r>
              <a:rPr lang="en-US" dirty="0" err="1" smtClean="0"/>
              <a:t>supranükleer</a:t>
            </a:r>
            <a:r>
              <a:rPr lang="en-US" dirty="0" smtClean="0"/>
              <a:t> </a:t>
            </a:r>
            <a:r>
              <a:rPr lang="en-US" dirty="0" err="1" smtClean="0"/>
              <a:t>felç</a:t>
            </a:r>
            <a:r>
              <a:rPr lang="en-US" dirty="0" smtClean="0"/>
              <a:t>; MID </a:t>
            </a:r>
            <a:r>
              <a:rPr lang="en-US" dirty="0" err="1" smtClean="0"/>
              <a:t>çoklu</a:t>
            </a:r>
            <a:r>
              <a:rPr lang="en-US" dirty="0" smtClean="0"/>
              <a:t> </a:t>
            </a:r>
            <a:r>
              <a:rPr lang="en-US" dirty="0" err="1" smtClean="0"/>
              <a:t>enfarktüslü</a:t>
            </a:r>
            <a:r>
              <a:rPr lang="en-US" dirty="0" smtClean="0"/>
              <a:t> </a:t>
            </a:r>
            <a:r>
              <a:rPr lang="en-US" dirty="0" err="1" smtClean="0"/>
              <a:t>demans</a:t>
            </a:r>
            <a:r>
              <a:rPr lang="en-US" dirty="0" smtClean="0"/>
              <a:t>; NPH normal </a:t>
            </a:r>
            <a:r>
              <a:rPr lang="en-US" dirty="0" err="1" smtClean="0"/>
              <a:t>basınçlı</a:t>
            </a:r>
            <a:r>
              <a:rPr lang="en-US" dirty="0" smtClean="0"/>
              <a:t> </a:t>
            </a:r>
            <a:r>
              <a:rPr lang="en-US" dirty="0" err="1" smtClean="0"/>
              <a:t>hidrosefali</a:t>
            </a:r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52600" y="1600200"/>
            <a:ext cx="4937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https://www.youtube.com/watch?v=vygA3evHn9g</a:t>
            </a:r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1066800"/>
            <a:ext cx="81534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/>
              <a:t>1942, </a:t>
            </a:r>
            <a:r>
              <a:rPr lang="en-US" sz="2800" dirty="0" err="1" smtClean="0"/>
              <a:t>iki</a:t>
            </a:r>
            <a:r>
              <a:rPr lang="en-US" sz="2800" dirty="0" smtClean="0"/>
              <a:t> </a:t>
            </a:r>
            <a:r>
              <a:rPr lang="en-US" sz="2800" dirty="0" err="1" smtClean="0"/>
              <a:t>Avusturyalı</a:t>
            </a:r>
            <a:r>
              <a:rPr lang="en-US" sz="2800" dirty="0" smtClean="0"/>
              <a:t> </a:t>
            </a:r>
            <a:r>
              <a:rPr lang="en-US" sz="2800" dirty="0" err="1" smtClean="0"/>
              <a:t>kardeşin</a:t>
            </a:r>
            <a:r>
              <a:rPr lang="en-US" sz="2800" dirty="0" smtClean="0"/>
              <a:t> </a:t>
            </a:r>
            <a:r>
              <a:rPr lang="en-US" sz="2800" dirty="0" err="1" smtClean="0"/>
              <a:t>şanzımanı</a:t>
            </a:r>
            <a:r>
              <a:rPr lang="en-US" sz="2800" dirty="0" smtClean="0"/>
              <a:t> </a:t>
            </a:r>
            <a:r>
              <a:rPr lang="en-US" sz="2800" dirty="0" err="1" smtClean="0"/>
              <a:t>kullandığı</a:t>
            </a:r>
            <a:r>
              <a:rPr lang="en-US" sz="2800" dirty="0" smtClean="0"/>
              <a:t> </a:t>
            </a:r>
            <a:r>
              <a:rPr lang="en-US" sz="2800" dirty="0" err="1" smtClean="0"/>
              <a:t>zaman</a:t>
            </a:r>
            <a:r>
              <a:rPr lang="en-US" sz="2800" dirty="0" smtClean="0"/>
              <a:t> </a:t>
            </a:r>
            <a:r>
              <a:rPr lang="en-US" sz="2800" dirty="0" err="1" smtClean="0"/>
              <a:t>tümörleri</a:t>
            </a:r>
            <a:r>
              <a:rPr lang="en-US" sz="2800" dirty="0" smtClean="0"/>
              <a:t> </a:t>
            </a:r>
            <a:r>
              <a:rPr lang="en-US" sz="2800" dirty="0" err="1" smtClean="0"/>
              <a:t>bulmak</a:t>
            </a:r>
            <a:r>
              <a:rPr lang="en-US" sz="2800" dirty="0" smtClean="0"/>
              <a:t> </a:t>
            </a:r>
            <a:r>
              <a:rPr lang="en-US" sz="2800" dirty="0" err="1" smtClean="0"/>
              <a:t>için</a:t>
            </a:r>
            <a:r>
              <a:rPr lang="en-US" sz="2800" dirty="0" smtClean="0"/>
              <a:t> </a:t>
            </a:r>
            <a:r>
              <a:rPr lang="en-US" sz="2800" dirty="0" err="1" smtClean="0"/>
              <a:t>beyin</a:t>
            </a:r>
            <a:r>
              <a:rPr lang="en-US" sz="2800" dirty="0" smtClean="0"/>
              <a:t> </a:t>
            </a:r>
            <a:r>
              <a:rPr lang="en-US" sz="2800" dirty="0" err="1" smtClean="0"/>
              <a:t>yoluyla</a:t>
            </a:r>
            <a:r>
              <a:rPr lang="en-US" sz="2800" dirty="0" smtClean="0"/>
              <a:t> </a:t>
            </a:r>
            <a:r>
              <a:rPr lang="en-US" sz="2800" dirty="0" err="1" smtClean="0"/>
              <a:t>ultrason</a:t>
            </a:r>
            <a:endParaRPr lang="en-US" sz="2800" dirty="0" smtClean="0"/>
          </a:p>
          <a:p>
            <a:r>
              <a:rPr lang="en-US" sz="2800" dirty="0" smtClean="0"/>
              <a:t>1949, ilk pulse-echo(</a:t>
            </a:r>
            <a:r>
              <a:rPr lang="en-US" sz="2800" dirty="0" err="1" smtClean="0"/>
              <a:t>darbe-yankı</a:t>
            </a:r>
            <a:r>
              <a:rPr lang="en-US" sz="2800" dirty="0" smtClean="0"/>
              <a:t>) </a:t>
            </a:r>
            <a:r>
              <a:rPr lang="en-US" sz="2800" dirty="0" err="1" smtClean="0"/>
              <a:t>tanımlandı</a:t>
            </a:r>
            <a:r>
              <a:rPr lang="en-US" sz="2800" dirty="0" smtClean="0"/>
              <a:t>, </a:t>
            </a:r>
            <a:r>
              <a:rPr lang="en-US" sz="2800" dirty="0" err="1" smtClean="0"/>
              <a:t>ve</a:t>
            </a:r>
            <a:endParaRPr lang="en-US" sz="2800" dirty="0" smtClean="0"/>
          </a:p>
          <a:p>
            <a:r>
              <a:rPr lang="en-US" sz="2800" dirty="0" smtClean="0"/>
              <a:t>1950'de 2 </a:t>
            </a:r>
            <a:r>
              <a:rPr lang="en-US" sz="2800" dirty="0" err="1" smtClean="0"/>
              <a:t>boyutlu</a:t>
            </a:r>
            <a:r>
              <a:rPr lang="en-US" sz="2800" dirty="0" smtClean="0"/>
              <a:t> </a:t>
            </a:r>
            <a:r>
              <a:rPr lang="en-US" sz="2800" dirty="0" err="1" smtClean="0"/>
              <a:t>gri</a:t>
            </a:r>
            <a:r>
              <a:rPr lang="en-US" sz="2800" dirty="0" smtClean="0"/>
              <a:t> </a:t>
            </a:r>
            <a:r>
              <a:rPr lang="en-US" sz="2800" dirty="0" err="1" smtClean="0"/>
              <a:t>tonlamalı</a:t>
            </a:r>
            <a:r>
              <a:rPr lang="en-US" sz="2800" dirty="0" smtClean="0"/>
              <a:t> </a:t>
            </a:r>
            <a:r>
              <a:rPr lang="en-US" sz="2800" dirty="0" err="1" smtClean="0"/>
              <a:t>görüntüler</a:t>
            </a:r>
            <a:r>
              <a:rPr lang="en-US" sz="2800" dirty="0" smtClean="0"/>
              <a:t> </a:t>
            </a:r>
            <a:r>
              <a:rPr lang="en-US" sz="2800" dirty="0" err="1" smtClean="0"/>
              <a:t>üretildi</a:t>
            </a:r>
            <a:endParaRPr lang="en-US" sz="2800" dirty="0" smtClean="0"/>
          </a:p>
          <a:p>
            <a:r>
              <a:rPr lang="en-US" sz="2800" dirty="0" err="1" smtClean="0"/>
              <a:t>İlk</a:t>
            </a:r>
            <a:r>
              <a:rPr lang="en-US" sz="2800" dirty="0" smtClean="0"/>
              <a:t> 2 </a:t>
            </a:r>
            <a:r>
              <a:rPr lang="en-US" sz="2800" dirty="0" err="1" smtClean="0"/>
              <a:t>boyutlu</a:t>
            </a:r>
            <a:r>
              <a:rPr lang="en-US" sz="2800" dirty="0" smtClean="0"/>
              <a:t> </a:t>
            </a:r>
            <a:r>
              <a:rPr lang="en-US" sz="2800" dirty="0" err="1" smtClean="0"/>
              <a:t>gerçek</a:t>
            </a:r>
            <a:r>
              <a:rPr lang="en-US" sz="2800" dirty="0" smtClean="0"/>
              <a:t> </a:t>
            </a:r>
            <a:r>
              <a:rPr lang="en-US" sz="2800" dirty="0" err="1" smtClean="0"/>
              <a:t>zamanlı</a:t>
            </a:r>
            <a:r>
              <a:rPr lang="en-US" sz="2800" dirty="0" smtClean="0"/>
              <a:t> grayscale </a:t>
            </a:r>
            <a:r>
              <a:rPr lang="en-US" sz="2800" dirty="0" err="1" smtClean="0"/>
              <a:t>görüntü</a:t>
            </a:r>
            <a:r>
              <a:rPr lang="en-US" sz="2800" dirty="0" smtClean="0"/>
              <a:t> 1965'de Siemens </a:t>
            </a:r>
            <a:r>
              <a:rPr lang="en-US" sz="2800" dirty="0" err="1" smtClean="0"/>
              <a:t>tarafından</a:t>
            </a:r>
            <a:r>
              <a:rPr lang="en-US" sz="2800" dirty="0" smtClean="0"/>
              <a:t> </a:t>
            </a:r>
            <a:r>
              <a:rPr lang="en-US" sz="2800" dirty="0" err="1" smtClean="0"/>
              <a:t>üretildi</a:t>
            </a:r>
            <a:r>
              <a:rPr lang="en-US" sz="2800" dirty="0" smtClean="0"/>
              <a:t>.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990600" y="152400"/>
            <a:ext cx="8153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Ultrasound imaging</a:t>
            </a:r>
            <a:endParaRPr lang="en-US" sz="32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48742" y="457200"/>
            <a:ext cx="8095258" cy="456926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7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45141" y="914400"/>
            <a:ext cx="8098859" cy="389599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66800" y="5105400"/>
            <a:ext cx="80772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Doppler:Yüksek</a:t>
            </a:r>
            <a:r>
              <a:rPr lang="en-US" sz="2400" dirty="0" smtClean="0"/>
              <a:t> </a:t>
            </a:r>
            <a:r>
              <a:rPr lang="en-US" sz="2400" dirty="0" err="1" smtClean="0"/>
              <a:t>frekanslı</a:t>
            </a:r>
            <a:r>
              <a:rPr lang="en-US" sz="2400" dirty="0" smtClean="0"/>
              <a:t> </a:t>
            </a:r>
            <a:r>
              <a:rPr lang="en-US" sz="2400" dirty="0" err="1" smtClean="0"/>
              <a:t>ses</a:t>
            </a:r>
            <a:r>
              <a:rPr lang="en-US" sz="2400" dirty="0" smtClean="0"/>
              <a:t> </a:t>
            </a:r>
            <a:r>
              <a:rPr lang="en-US" sz="2400" dirty="0" err="1" smtClean="0"/>
              <a:t>dalgalarıyla</a:t>
            </a:r>
            <a:r>
              <a:rPr lang="en-US" sz="2400" dirty="0" smtClean="0"/>
              <a:t> </a:t>
            </a:r>
            <a:r>
              <a:rPr lang="en-US" sz="2400" dirty="0" err="1" smtClean="0"/>
              <a:t>kan</a:t>
            </a:r>
            <a:r>
              <a:rPr lang="en-US" sz="2400" dirty="0" smtClean="0"/>
              <a:t> </a:t>
            </a:r>
            <a:r>
              <a:rPr lang="en-US" sz="2400" dirty="0" err="1" smtClean="0"/>
              <a:t>damarlarının</a:t>
            </a:r>
            <a:r>
              <a:rPr lang="en-US" sz="2400" dirty="0" smtClean="0"/>
              <a:t> </a:t>
            </a:r>
            <a:r>
              <a:rPr lang="en-US" sz="2400" dirty="0" err="1" smtClean="0"/>
              <a:t>görüntüsünü</a:t>
            </a:r>
            <a:r>
              <a:rPr lang="en-US" sz="2400" dirty="0" smtClean="0"/>
              <a:t> </a:t>
            </a:r>
            <a:r>
              <a:rPr lang="en-US" sz="2400" dirty="0" err="1" smtClean="0"/>
              <a:t>elde</a:t>
            </a:r>
            <a:r>
              <a:rPr lang="en-US" sz="2400" dirty="0" smtClean="0"/>
              <a:t> </a:t>
            </a:r>
            <a:r>
              <a:rPr lang="en-US" sz="2400" dirty="0" err="1" smtClean="0"/>
              <a:t>etmek</a:t>
            </a:r>
            <a:r>
              <a:rPr lang="en-US" sz="2400" dirty="0" smtClean="0"/>
              <a:t> </a:t>
            </a:r>
            <a:r>
              <a:rPr lang="en-US" sz="2400" dirty="0" err="1" smtClean="0"/>
              <a:t>için</a:t>
            </a:r>
            <a:r>
              <a:rPr lang="en-US" sz="2400" dirty="0" smtClean="0"/>
              <a:t> </a:t>
            </a:r>
            <a:r>
              <a:rPr lang="en-US" sz="2400" dirty="0" err="1" smtClean="0"/>
              <a:t>başvurulan</a:t>
            </a:r>
            <a:r>
              <a:rPr lang="en-US" sz="2400" dirty="0" smtClean="0"/>
              <a:t> </a:t>
            </a:r>
            <a:r>
              <a:rPr lang="en-US" sz="2400" dirty="0" err="1" smtClean="0"/>
              <a:t>bir</a:t>
            </a:r>
            <a:r>
              <a:rPr lang="en-US" sz="2400" dirty="0" smtClean="0"/>
              <a:t> </a:t>
            </a:r>
            <a:r>
              <a:rPr lang="en-US" sz="2400" dirty="0" err="1" smtClean="0"/>
              <a:t>tekniktir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3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76400" y="0"/>
            <a:ext cx="6858000" cy="53363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71600" y="5562600"/>
            <a:ext cx="7432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3B </a:t>
            </a:r>
            <a:r>
              <a:rPr lang="en-US" sz="2400" dirty="0" err="1" smtClean="0"/>
              <a:t>uyarlamalı</a:t>
            </a:r>
            <a:r>
              <a:rPr lang="en-US" sz="2400" dirty="0" smtClean="0"/>
              <a:t> </a:t>
            </a:r>
            <a:r>
              <a:rPr lang="en-US" sz="2400" dirty="0" err="1" smtClean="0"/>
              <a:t>filtrelemeden</a:t>
            </a:r>
            <a:r>
              <a:rPr lang="en-US" sz="2400" dirty="0" smtClean="0"/>
              <a:t> </a:t>
            </a:r>
            <a:r>
              <a:rPr lang="en-US" sz="2400" dirty="0" err="1" smtClean="0"/>
              <a:t>sonraki</a:t>
            </a:r>
            <a:r>
              <a:rPr lang="en-US" sz="2400" dirty="0" smtClean="0"/>
              <a:t> </a:t>
            </a:r>
            <a:r>
              <a:rPr lang="en-US" sz="2400" dirty="0" err="1" smtClean="0"/>
              <a:t>sonuç</a:t>
            </a:r>
            <a:r>
              <a:rPr lang="en-US" sz="2400" dirty="0" smtClean="0"/>
              <a:t>. </a:t>
            </a:r>
            <a:r>
              <a:rPr lang="en-US" sz="2400" dirty="0" err="1" smtClean="0"/>
              <a:t>Filtrelenmiş</a:t>
            </a:r>
            <a:r>
              <a:rPr lang="en-US" sz="2400" dirty="0" smtClean="0"/>
              <a:t> </a:t>
            </a:r>
            <a:r>
              <a:rPr lang="en-US" sz="2400" dirty="0" err="1" smtClean="0"/>
              <a:t>ve</a:t>
            </a:r>
            <a:r>
              <a:rPr lang="en-US" sz="2400" dirty="0" smtClean="0"/>
              <a:t> </a:t>
            </a:r>
            <a:r>
              <a:rPr lang="en-US" sz="2400" dirty="0" err="1" smtClean="0"/>
              <a:t>filtrelenmemiş</a:t>
            </a:r>
            <a:r>
              <a:rPr lang="en-US" sz="2400" dirty="0" smtClean="0"/>
              <a:t> </a:t>
            </a:r>
            <a:r>
              <a:rPr lang="en-US" sz="2400" dirty="0" err="1" smtClean="0"/>
              <a:t>arasındaki</a:t>
            </a:r>
            <a:r>
              <a:rPr lang="en-US" sz="2400" dirty="0" smtClean="0"/>
              <a:t> </a:t>
            </a:r>
            <a:r>
              <a:rPr lang="en-US" sz="2400" dirty="0" err="1" smtClean="0"/>
              <a:t>görüntü</a:t>
            </a:r>
            <a:r>
              <a:rPr lang="en-US" sz="2400" dirty="0" smtClean="0"/>
              <a:t> </a:t>
            </a:r>
            <a:r>
              <a:rPr lang="en-US" sz="2400" dirty="0" err="1" smtClean="0"/>
              <a:t>farkından</a:t>
            </a:r>
            <a:r>
              <a:rPr lang="en-US" sz="2400" dirty="0" smtClean="0"/>
              <a:t>, </a:t>
            </a:r>
            <a:r>
              <a:rPr lang="en-US" sz="2400" dirty="0" err="1" smtClean="0"/>
              <a:t>gürültünün</a:t>
            </a:r>
            <a:r>
              <a:rPr lang="en-US" sz="2400" dirty="0" smtClean="0"/>
              <a:t> </a:t>
            </a:r>
            <a:r>
              <a:rPr lang="en-US" sz="2400" dirty="0" err="1" smtClean="0"/>
              <a:t>azaldığı</a:t>
            </a:r>
            <a:r>
              <a:rPr lang="en-US" sz="2400" dirty="0" smtClean="0"/>
              <a:t> </a:t>
            </a:r>
            <a:r>
              <a:rPr lang="en-US" sz="2400" dirty="0" err="1" smtClean="0"/>
              <a:t>görülmüştür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66800" y="0"/>
            <a:ext cx="77724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ULTRASON GÖRÜNTÜLERİNDE PROSTAT SINIRININ BULUNMASI</a:t>
            </a:r>
            <a:endParaRPr lang="en-US" sz="2800" dirty="0"/>
          </a:p>
        </p:txBody>
      </p:sp>
      <p:pic>
        <p:nvPicPr>
          <p:cNvPr id="5" name="Picture 4" descr="4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104097"/>
            <a:ext cx="2753109" cy="5753903"/>
          </a:xfrm>
          <a:prstGeom prst="rect">
            <a:avLst/>
          </a:prstGeom>
        </p:spPr>
      </p:pic>
      <p:pic>
        <p:nvPicPr>
          <p:cNvPr id="6" name="Picture 5" descr="49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62600" y="1230086"/>
            <a:ext cx="3581400" cy="5627914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50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0600" y="-1"/>
            <a:ext cx="3886200" cy="3154539"/>
          </a:xfrm>
          <a:prstGeom prst="rect">
            <a:avLst/>
          </a:prstGeom>
        </p:spPr>
      </p:pic>
      <p:pic>
        <p:nvPicPr>
          <p:cNvPr id="5" name="Picture 4" descr="5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76800" y="0"/>
            <a:ext cx="4267200" cy="41143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90600" y="4495800"/>
            <a:ext cx="8153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Tamamen</a:t>
            </a:r>
            <a:r>
              <a:rPr lang="en-US" dirty="0" smtClean="0"/>
              <a:t> </a:t>
            </a:r>
            <a:r>
              <a:rPr lang="en-US" dirty="0" err="1" smtClean="0"/>
              <a:t>elle</a:t>
            </a:r>
            <a:r>
              <a:rPr lang="en-US" dirty="0" smtClean="0"/>
              <a:t> </a:t>
            </a:r>
            <a:r>
              <a:rPr lang="en-US" dirty="0" err="1" smtClean="0"/>
              <a:t>sınır</a:t>
            </a:r>
            <a:r>
              <a:rPr lang="en-US" dirty="0" smtClean="0"/>
              <a:t> </a:t>
            </a:r>
            <a:r>
              <a:rPr lang="en-US" dirty="0" err="1" smtClean="0"/>
              <a:t>bulma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Tamamen</a:t>
            </a:r>
            <a:r>
              <a:rPr lang="en-US" dirty="0" smtClean="0"/>
              <a:t> </a:t>
            </a:r>
            <a:r>
              <a:rPr lang="en-US" dirty="0" err="1" smtClean="0"/>
              <a:t>otomatik</a:t>
            </a:r>
            <a:r>
              <a:rPr lang="en-US" dirty="0" smtClean="0"/>
              <a:t> </a:t>
            </a:r>
            <a:r>
              <a:rPr lang="en-US" dirty="0" err="1" smtClean="0"/>
              <a:t>sınır</a:t>
            </a:r>
            <a:r>
              <a:rPr lang="en-US" dirty="0" smtClean="0"/>
              <a:t> </a:t>
            </a:r>
            <a:r>
              <a:rPr lang="en-US" dirty="0" err="1" smtClean="0"/>
              <a:t>bulma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Otomatik</a:t>
            </a:r>
            <a:r>
              <a:rPr lang="en-US" dirty="0" smtClean="0"/>
              <a:t> </a:t>
            </a:r>
            <a:r>
              <a:rPr lang="en-US" dirty="0" err="1" smtClean="0"/>
              <a:t>bulunan</a:t>
            </a:r>
            <a:r>
              <a:rPr lang="en-US" dirty="0" smtClean="0"/>
              <a:t> </a:t>
            </a:r>
            <a:r>
              <a:rPr lang="en-US" dirty="0" err="1" smtClean="0"/>
              <a:t>sınırların</a:t>
            </a:r>
            <a:r>
              <a:rPr lang="en-US" dirty="0" smtClean="0"/>
              <a:t> </a:t>
            </a:r>
            <a:r>
              <a:rPr lang="en-US" dirty="0" err="1" smtClean="0"/>
              <a:t>elle</a:t>
            </a:r>
            <a:r>
              <a:rPr lang="en-US" dirty="0" smtClean="0"/>
              <a:t> </a:t>
            </a:r>
            <a:r>
              <a:rPr lang="en-US" dirty="0" err="1" smtClean="0"/>
              <a:t>düzeltilmesi</a:t>
            </a:r>
            <a:r>
              <a:rPr lang="en-US" dirty="0" smtClean="0"/>
              <a:t>:</a:t>
            </a:r>
          </a:p>
          <a:p>
            <a:r>
              <a:rPr lang="en-US" b="1" dirty="0" smtClean="0"/>
              <a:t>Elle </a:t>
            </a:r>
            <a:r>
              <a:rPr lang="en-US" b="1" dirty="0" err="1" smtClean="0"/>
              <a:t>belirlenen</a:t>
            </a:r>
            <a:r>
              <a:rPr lang="en-US" b="1" dirty="0" smtClean="0"/>
              <a:t> </a:t>
            </a:r>
            <a:r>
              <a:rPr lang="en-US" b="1" dirty="0" err="1" smtClean="0"/>
              <a:t>sınırların</a:t>
            </a:r>
            <a:r>
              <a:rPr lang="en-US" b="1" dirty="0" smtClean="0"/>
              <a:t> </a:t>
            </a:r>
            <a:r>
              <a:rPr lang="en-US" b="1" dirty="0" err="1" smtClean="0"/>
              <a:t>otomatik</a:t>
            </a:r>
            <a:r>
              <a:rPr lang="en-US" b="1" dirty="0" smtClean="0"/>
              <a:t> </a:t>
            </a:r>
            <a:r>
              <a:rPr lang="en-US" b="1" dirty="0" err="1" smtClean="0"/>
              <a:t>düzeltilmesi</a:t>
            </a:r>
            <a:r>
              <a:rPr lang="en-US" b="1" dirty="0" smtClean="0"/>
              <a:t>:</a:t>
            </a:r>
          </a:p>
          <a:p>
            <a:r>
              <a:rPr lang="en-US" dirty="0" err="1" smtClean="0"/>
              <a:t>kullanıcı</a:t>
            </a:r>
            <a:r>
              <a:rPr lang="en-US" dirty="0" smtClean="0"/>
              <a:t> </a:t>
            </a:r>
            <a:r>
              <a:rPr lang="en-US" dirty="0" err="1" smtClean="0"/>
              <a:t>başlangıç</a:t>
            </a:r>
            <a:r>
              <a:rPr lang="en-US" dirty="0" smtClean="0"/>
              <a:t> </a:t>
            </a:r>
            <a:r>
              <a:rPr lang="en-US" dirty="0" err="1" smtClean="0"/>
              <a:t>noktalarını</a:t>
            </a:r>
            <a:r>
              <a:rPr lang="en-US" dirty="0" smtClean="0"/>
              <a:t> </a:t>
            </a:r>
            <a:r>
              <a:rPr lang="en-US" dirty="0" err="1" smtClean="0"/>
              <a:t>işaretler</a:t>
            </a:r>
            <a:r>
              <a:rPr lang="en-US" dirty="0" smtClean="0"/>
              <a:t>. </a:t>
            </a:r>
            <a:r>
              <a:rPr lang="en-US" dirty="0" err="1" smtClean="0"/>
              <a:t>Daha</a:t>
            </a:r>
            <a:r>
              <a:rPr lang="en-US" dirty="0" smtClean="0"/>
              <a:t> </a:t>
            </a:r>
            <a:r>
              <a:rPr lang="en-US" dirty="0" err="1" smtClean="0"/>
              <a:t>sonra</a:t>
            </a:r>
            <a:r>
              <a:rPr lang="en-US" dirty="0" smtClean="0"/>
              <a:t> </a:t>
            </a:r>
            <a:r>
              <a:rPr lang="en-US" dirty="0" err="1" smtClean="0"/>
              <a:t>algoritma</a:t>
            </a:r>
            <a:r>
              <a:rPr lang="en-US" dirty="0" smtClean="0"/>
              <a:t> </a:t>
            </a:r>
            <a:r>
              <a:rPr lang="en-US" dirty="0" err="1" smtClean="0"/>
              <a:t>bu</a:t>
            </a:r>
            <a:r>
              <a:rPr lang="en-US" dirty="0" smtClean="0"/>
              <a:t> </a:t>
            </a:r>
            <a:r>
              <a:rPr lang="en-US" dirty="0" err="1" smtClean="0"/>
              <a:t>seçilen</a:t>
            </a:r>
            <a:r>
              <a:rPr lang="en-US" dirty="0" smtClean="0"/>
              <a:t> </a:t>
            </a:r>
            <a:r>
              <a:rPr lang="en-US" dirty="0" err="1" smtClean="0"/>
              <a:t>noktalar</a:t>
            </a:r>
            <a:r>
              <a:rPr lang="en-US" dirty="0" smtClean="0"/>
              <a:t> </a:t>
            </a:r>
            <a:r>
              <a:rPr lang="en-US" dirty="0" err="1" smtClean="0"/>
              <a:t>üzerinde</a:t>
            </a:r>
            <a:r>
              <a:rPr lang="en-US" dirty="0" smtClean="0"/>
              <a:t> </a:t>
            </a:r>
            <a:r>
              <a:rPr lang="en-US" dirty="0" err="1" smtClean="0"/>
              <a:t>otomatik</a:t>
            </a:r>
            <a:r>
              <a:rPr lang="en-US" dirty="0" smtClean="0"/>
              <a:t> </a:t>
            </a:r>
            <a:r>
              <a:rPr lang="en-US" dirty="0" err="1" smtClean="0"/>
              <a:t>olarak</a:t>
            </a:r>
            <a:r>
              <a:rPr lang="en-US" dirty="0" smtClean="0"/>
              <a:t> </a:t>
            </a:r>
            <a:r>
              <a:rPr lang="en-US" dirty="0" err="1" smtClean="0"/>
              <a:t>sınır</a:t>
            </a:r>
            <a:r>
              <a:rPr lang="en-US" dirty="0" smtClean="0"/>
              <a:t> </a:t>
            </a:r>
            <a:r>
              <a:rPr lang="en-US" dirty="0" err="1" smtClean="0"/>
              <a:t>oluşturmaya</a:t>
            </a:r>
            <a:r>
              <a:rPr lang="en-US" dirty="0" smtClean="0"/>
              <a:t> </a:t>
            </a:r>
            <a:r>
              <a:rPr lang="en-US" dirty="0" err="1" smtClean="0"/>
              <a:t>başlar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0600" y="0"/>
            <a:ext cx="81534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Görünür</a:t>
            </a:r>
            <a:r>
              <a:rPr lang="en-US" sz="3200" dirty="0" smtClean="0"/>
              <a:t> </a:t>
            </a:r>
            <a:r>
              <a:rPr lang="en-US" sz="3200" dirty="0" err="1" smtClean="0"/>
              <a:t>ışık</a:t>
            </a:r>
            <a:r>
              <a:rPr lang="en-US" sz="3200" dirty="0" smtClean="0"/>
              <a:t> </a:t>
            </a:r>
            <a:r>
              <a:rPr lang="en-US" sz="3200" dirty="0" err="1" smtClean="0"/>
              <a:t>aslında</a:t>
            </a:r>
            <a:r>
              <a:rPr lang="en-US" sz="3200" dirty="0" smtClean="0"/>
              <a:t> </a:t>
            </a:r>
            <a:r>
              <a:rPr lang="en-US" sz="3200" dirty="0" err="1" smtClean="0"/>
              <a:t>elektromanyetik</a:t>
            </a:r>
            <a:r>
              <a:rPr lang="en-US" sz="3200" dirty="0" smtClean="0"/>
              <a:t> </a:t>
            </a:r>
            <a:r>
              <a:rPr lang="en-US" sz="3200" dirty="0" err="1" smtClean="0"/>
              <a:t>radyasyondur</a:t>
            </a:r>
            <a:r>
              <a:rPr lang="en-US" sz="3200" dirty="0" smtClean="0"/>
              <a:t>. 400 </a:t>
            </a:r>
            <a:r>
              <a:rPr lang="en-US" sz="3200" dirty="0" err="1" smtClean="0"/>
              <a:t>ile</a:t>
            </a:r>
            <a:r>
              <a:rPr lang="en-US" sz="3200" dirty="0" smtClean="0"/>
              <a:t> 700 nm </a:t>
            </a:r>
            <a:r>
              <a:rPr lang="en-US" sz="3200" dirty="0" err="1" smtClean="0"/>
              <a:t>arasında</a:t>
            </a:r>
            <a:r>
              <a:rPr lang="en-US" sz="3200" dirty="0" smtClean="0"/>
              <a:t> </a:t>
            </a:r>
            <a:r>
              <a:rPr lang="en-US" sz="3200" dirty="0" err="1" smtClean="0"/>
              <a:t>dalga</a:t>
            </a:r>
            <a:r>
              <a:rPr lang="en-US" sz="3200" dirty="0" smtClean="0"/>
              <a:t> </a:t>
            </a:r>
            <a:r>
              <a:rPr lang="en-US" sz="3200" dirty="0" err="1" smtClean="0"/>
              <a:t>boyları</a:t>
            </a:r>
            <a:r>
              <a:rPr lang="en-US" sz="3200" dirty="0" smtClean="0"/>
              <a:t> </a:t>
            </a:r>
            <a:r>
              <a:rPr lang="en-US" sz="3200" dirty="0" err="1" smtClean="0"/>
              <a:t>ile</a:t>
            </a:r>
            <a:r>
              <a:rPr lang="en-US" sz="3200" dirty="0" smtClean="0"/>
              <a:t>. Her </a:t>
            </a:r>
            <a:r>
              <a:rPr lang="en-US" sz="3200" dirty="0" err="1" smtClean="0"/>
              <a:t>biri</a:t>
            </a:r>
            <a:r>
              <a:rPr lang="en-US" sz="3200" dirty="0" smtClean="0"/>
              <a:t> </a:t>
            </a:r>
            <a:r>
              <a:rPr lang="en-US" sz="3200" dirty="0" err="1" smtClean="0"/>
              <a:t>dalga</a:t>
            </a:r>
            <a:r>
              <a:rPr lang="en-US" sz="3200" dirty="0" smtClean="0"/>
              <a:t> </a:t>
            </a:r>
            <a:r>
              <a:rPr lang="en-US" sz="3200" dirty="0" err="1" smtClean="0"/>
              <a:t>boyu</a:t>
            </a:r>
            <a:r>
              <a:rPr lang="en-US" sz="3200" dirty="0" smtClean="0"/>
              <a:t> </a:t>
            </a:r>
            <a:r>
              <a:rPr lang="en-US" sz="3200" dirty="0" err="1" smtClean="0"/>
              <a:t>farklı</a:t>
            </a:r>
            <a:r>
              <a:rPr lang="en-US" sz="3200" dirty="0" smtClean="0"/>
              <a:t> </a:t>
            </a:r>
            <a:r>
              <a:rPr lang="en-US" sz="3200" dirty="0" err="1" smtClean="0"/>
              <a:t>bir</a:t>
            </a:r>
            <a:r>
              <a:rPr lang="en-US" sz="3200" dirty="0" smtClean="0"/>
              <a:t> </a:t>
            </a:r>
            <a:r>
              <a:rPr lang="en-US" sz="3200" dirty="0" err="1" smtClean="0"/>
              <a:t>renge</a:t>
            </a:r>
            <a:r>
              <a:rPr lang="en-US" sz="3200" dirty="0" smtClean="0"/>
              <a:t> </a:t>
            </a:r>
            <a:r>
              <a:rPr lang="en-US" sz="3200" dirty="0" err="1" smtClean="0"/>
              <a:t>karşılık</a:t>
            </a:r>
            <a:r>
              <a:rPr lang="en-US" sz="3200" dirty="0" smtClean="0"/>
              <a:t> </a:t>
            </a:r>
            <a:r>
              <a:rPr lang="en-US" sz="3200" dirty="0" err="1" smtClean="0"/>
              <a:t>gelir</a:t>
            </a:r>
            <a:r>
              <a:rPr lang="en-US" sz="3200" dirty="0" smtClean="0"/>
              <a:t>. </a:t>
            </a:r>
            <a:r>
              <a:rPr lang="en-US" sz="3200" dirty="0" err="1" smtClean="0"/>
              <a:t>Üzerinde</a:t>
            </a:r>
            <a:r>
              <a:rPr lang="en-US" sz="3200" dirty="0" smtClean="0"/>
              <a:t> </a:t>
            </a:r>
            <a:r>
              <a:rPr lang="en-US" sz="3200" dirty="0" err="1" smtClean="0"/>
              <a:t>diğer</a:t>
            </a:r>
            <a:r>
              <a:rPr lang="en-US" sz="3200" dirty="0" smtClean="0"/>
              <a:t> </a:t>
            </a:r>
            <a:r>
              <a:rPr lang="en-US" sz="3200" dirty="0" err="1" smtClean="0"/>
              <a:t>yandan</a:t>
            </a:r>
            <a:r>
              <a:rPr lang="en-US" sz="3200" dirty="0" smtClean="0"/>
              <a:t>, </a:t>
            </a:r>
            <a:r>
              <a:rPr lang="en-US" sz="3200" dirty="0" err="1" smtClean="0"/>
              <a:t>belirli</a:t>
            </a:r>
            <a:r>
              <a:rPr lang="en-US" sz="3200" dirty="0" smtClean="0"/>
              <a:t> </a:t>
            </a:r>
            <a:r>
              <a:rPr lang="en-US" sz="3200" dirty="0" err="1" smtClean="0"/>
              <a:t>bir</a:t>
            </a:r>
            <a:r>
              <a:rPr lang="en-US" sz="3200" dirty="0" smtClean="0"/>
              <a:t> </a:t>
            </a:r>
            <a:r>
              <a:rPr lang="en-US" sz="3200" dirty="0" err="1" smtClean="0"/>
              <a:t>renk</a:t>
            </a:r>
            <a:r>
              <a:rPr lang="en-US" sz="3200" dirty="0" smtClean="0"/>
              <a:t> </a:t>
            </a:r>
            <a:r>
              <a:rPr lang="en-US" sz="3200" dirty="0" err="1" smtClean="0"/>
              <a:t>mutlaka</a:t>
            </a:r>
            <a:r>
              <a:rPr lang="en-US" sz="3200" dirty="0" smtClean="0"/>
              <a:t> </a:t>
            </a:r>
            <a:r>
              <a:rPr lang="en-US" sz="3200" dirty="0" err="1" smtClean="0"/>
              <a:t>tek</a:t>
            </a:r>
            <a:r>
              <a:rPr lang="en-US" sz="3200" dirty="0" smtClean="0"/>
              <a:t> </a:t>
            </a:r>
            <a:r>
              <a:rPr lang="en-US" sz="3200" dirty="0" err="1" smtClean="0"/>
              <a:t>bir</a:t>
            </a:r>
            <a:r>
              <a:rPr lang="en-US" sz="3200" dirty="0" smtClean="0"/>
              <a:t> </a:t>
            </a:r>
            <a:r>
              <a:rPr lang="en-US" sz="3200" dirty="0" err="1" smtClean="0"/>
              <a:t>dalga</a:t>
            </a:r>
            <a:r>
              <a:rPr lang="en-US" sz="3200" dirty="0" smtClean="0"/>
              <a:t> </a:t>
            </a:r>
            <a:r>
              <a:rPr lang="en-US" sz="3200" dirty="0" err="1" smtClean="0"/>
              <a:t>boyuna</a:t>
            </a:r>
            <a:r>
              <a:rPr lang="en-US" sz="3200" dirty="0" smtClean="0"/>
              <a:t> </a:t>
            </a:r>
            <a:r>
              <a:rPr lang="en-US" sz="3200" dirty="0" err="1" smtClean="0"/>
              <a:t>karşılık</a:t>
            </a:r>
            <a:r>
              <a:rPr lang="en-US" sz="3200" dirty="0" smtClean="0"/>
              <a:t> </a:t>
            </a:r>
            <a:r>
              <a:rPr lang="en-US" sz="3200" dirty="0" err="1" smtClean="0"/>
              <a:t>gelir</a:t>
            </a:r>
            <a:r>
              <a:rPr lang="en-US" sz="3200" dirty="0" smtClean="0"/>
              <a:t>. </a:t>
            </a:r>
            <a:r>
              <a:rPr lang="en-US" sz="3200" dirty="0" err="1" smtClean="0"/>
              <a:t>örneğin</a:t>
            </a:r>
            <a:r>
              <a:rPr lang="en-US" sz="3200" dirty="0" smtClean="0"/>
              <a:t> </a:t>
            </a:r>
            <a:r>
              <a:rPr lang="en-US" sz="3200" dirty="0" err="1" smtClean="0"/>
              <a:t>mor</a:t>
            </a:r>
            <a:r>
              <a:rPr lang="en-US" sz="3200" dirty="0" smtClean="0"/>
              <a:t> </a:t>
            </a:r>
            <a:r>
              <a:rPr lang="en-US" sz="3200" dirty="0" err="1" smtClean="0"/>
              <a:t>ışık</a:t>
            </a:r>
            <a:r>
              <a:rPr lang="en-US" sz="3200" dirty="0" smtClean="0"/>
              <a:t>, </a:t>
            </a:r>
            <a:r>
              <a:rPr lang="en-US" sz="3200" dirty="0" err="1" smtClean="0"/>
              <a:t>kırmızı</a:t>
            </a:r>
            <a:r>
              <a:rPr lang="en-US" sz="3200" dirty="0" smtClean="0"/>
              <a:t> </a:t>
            </a:r>
            <a:r>
              <a:rPr lang="en-US" sz="3200" dirty="0" err="1" smtClean="0"/>
              <a:t>ve</a:t>
            </a:r>
            <a:r>
              <a:rPr lang="en-US" sz="3200" dirty="0" smtClean="0"/>
              <a:t> </a:t>
            </a:r>
            <a:r>
              <a:rPr lang="en-US" sz="3200" dirty="0" err="1" smtClean="0"/>
              <a:t>mavi</a:t>
            </a:r>
            <a:r>
              <a:rPr lang="en-US" sz="3200" dirty="0" smtClean="0"/>
              <a:t> </a:t>
            </a:r>
            <a:r>
              <a:rPr lang="en-US" sz="3200" dirty="0" err="1" smtClean="0"/>
              <a:t>ışığın</a:t>
            </a:r>
            <a:r>
              <a:rPr lang="en-US" sz="3200" dirty="0" smtClean="0"/>
              <a:t> </a:t>
            </a:r>
            <a:r>
              <a:rPr lang="en-US" sz="3200" dirty="0" err="1" smtClean="0"/>
              <a:t>birleşimidir</a:t>
            </a:r>
            <a:r>
              <a:rPr lang="en-US" sz="3200" dirty="0" smtClean="0"/>
              <a:t>. </a:t>
            </a:r>
            <a:r>
              <a:rPr lang="en-US" sz="3200" dirty="0" err="1" smtClean="0"/>
              <a:t>İçinde</a:t>
            </a:r>
            <a:r>
              <a:rPr lang="en-US" sz="3200" dirty="0" smtClean="0"/>
              <a:t> </a:t>
            </a:r>
            <a:r>
              <a:rPr lang="en-US" sz="3200" dirty="0" err="1" smtClean="0"/>
              <a:t>genel</a:t>
            </a:r>
            <a:r>
              <a:rPr lang="en-US" sz="3200" dirty="0" smtClean="0"/>
              <a:t> </a:t>
            </a:r>
            <a:r>
              <a:rPr lang="en-US" sz="3200" dirty="0" err="1" smtClean="0"/>
              <a:t>olarak</a:t>
            </a:r>
            <a:r>
              <a:rPr lang="en-US" sz="3200" dirty="0" smtClean="0"/>
              <a:t>, </a:t>
            </a:r>
            <a:r>
              <a:rPr lang="en-US" sz="3200" dirty="0" err="1" smtClean="0"/>
              <a:t>bir</a:t>
            </a:r>
            <a:r>
              <a:rPr lang="en-US" sz="3200" dirty="0" smtClean="0"/>
              <a:t> </a:t>
            </a:r>
            <a:r>
              <a:rPr lang="en-US" sz="3200" dirty="0" err="1" smtClean="0"/>
              <a:t>renk</a:t>
            </a:r>
            <a:r>
              <a:rPr lang="en-US" sz="3200" dirty="0" smtClean="0"/>
              <a:t> </a:t>
            </a:r>
            <a:r>
              <a:rPr lang="en-US" sz="3200" dirty="0" err="1" smtClean="0"/>
              <a:t>bir</a:t>
            </a:r>
            <a:r>
              <a:rPr lang="en-US" sz="3200" dirty="0" smtClean="0"/>
              <a:t> </a:t>
            </a:r>
            <a:r>
              <a:rPr lang="en-US" sz="3200" dirty="0" err="1" smtClean="0"/>
              <a:t>farklı</a:t>
            </a:r>
            <a:r>
              <a:rPr lang="en-US" sz="3200" dirty="0" smtClean="0"/>
              <a:t> </a:t>
            </a:r>
            <a:r>
              <a:rPr lang="en-US" sz="3200" dirty="0" err="1" smtClean="0"/>
              <a:t>dalga</a:t>
            </a:r>
            <a:r>
              <a:rPr lang="en-US" sz="3200" dirty="0" smtClean="0"/>
              <a:t> </a:t>
            </a:r>
            <a:r>
              <a:rPr lang="en-US" sz="3200" dirty="0" err="1" smtClean="0"/>
              <a:t>boyları</a:t>
            </a:r>
            <a:r>
              <a:rPr lang="en-US" sz="3200" dirty="0" smtClean="0"/>
              <a:t> </a:t>
            </a:r>
            <a:r>
              <a:rPr lang="en-US" sz="3200" dirty="0" err="1" smtClean="0"/>
              <a:t>ile</a:t>
            </a:r>
            <a:r>
              <a:rPr lang="en-US" sz="3200" dirty="0" smtClean="0"/>
              <a:t> </a:t>
            </a:r>
            <a:r>
              <a:rPr lang="en-US" sz="3200" dirty="0" err="1" smtClean="0"/>
              <a:t>karakterize</a:t>
            </a:r>
            <a:r>
              <a:rPr lang="en-US" sz="3200" dirty="0" smtClean="0"/>
              <a:t> </a:t>
            </a:r>
            <a:r>
              <a:rPr lang="en-US" sz="3200" dirty="0" err="1" smtClean="0"/>
              <a:t>edilir</a:t>
            </a:r>
            <a:r>
              <a:rPr lang="en-US" sz="3200" dirty="0" smtClean="0"/>
              <a:t>. </a:t>
            </a:r>
            <a:endParaRPr lang="en-US" sz="32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0600" y="0"/>
            <a:ext cx="792480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https://books.google.com.tr/books?hl=tr&amp;lr=&amp;</a:t>
            </a:r>
            <a:r>
              <a:rPr lang="en-US" sz="1400" dirty="0" smtClean="0"/>
              <a:t>id=U11EDgAAQBAJ&amp;oi=fnd&amp;pg=PA9&amp;dq=medical+applications+digital+image+processing&amp;ots=ve2-R6NrNo&amp;sig=goPGZlOO2wPhIDlUdbPBpIWdnkI&amp;redir_esc=y#v=onepage&amp;q=medical%20applications%20digital%20image%20processing&amp;f=false</a:t>
            </a:r>
            <a:endParaRPr lang="en-US" sz="1400" dirty="0" smtClean="0"/>
          </a:p>
          <a:p>
            <a:r>
              <a:rPr lang="en-US" sz="1400" dirty="0" smtClean="0">
                <a:hlinkClick r:id="rId2"/>
              </a:rPr>
              <a:t>https://</a:t>
            </a:r>
            <a:r>
              <a:rPr lang="en-US" sz="1400" dirty="0" smtClean="0">
                <a:hlinkClick r:id="rId2"/>
              </a:rPr>
              <a:t>link.springer.com/content/pdf/10.1007/s10489-020-01902-1.pdf</a:t>
            </a:r>
            <a:endParaRPr lang="en-US" sz="1400" dirty="0" smtClean="0"/>
          </a:p>
          <a:p>
            <a:r>
              <a:rPr lang="en-US" sz="1400" dirty="0" smtClean="0">
                <a:hlinkClick r:id="rId3"/>
              </a:rPr>
              <a:t>https://</a:t>
            </a:r>
            <a:r>
              <a:rPr lang="en-US" sz="1400" dirty="0" smtClean="0">
                <a:hlinkClick r:id="rId3"/>
              </a:rPr>
              <a:t>dergipark.org.tr/tr/download/article-file/75627</a:t>
            </a:r>
            <a:endParaRPr lang="en-US" sz="1400" dirty="0" smtClean="0"/>
          </a:p>
          <a:p>
            <a:r>
              <a:rPr lang="en-US" sz="1400" dirty="0" smtClean="0">
                <a:hlinkClick r:id="rId4" tooltip="https://link.springer.com/article/10.1007/s10489-020-01902-1"/>
              </a:rPr>
              <a:t>https://link.springer.com/article/10.1007/s10489-020-01902-1</a:t>
            </a:r>
            <a:endParaRPr lang="en-US" sz="1400" dirty="0" smtClean="0"/>
          </a:p>
          <a:p>
            <a:r>
              <a:rPr lang="en-US" sz="1400" dirty="0" smtClean="0">
                <a:hlinkClick r:id="rId5"/>
              </a:rPr>
              <a:t>https://www.researchgate.net/publication/281178663_Automated_Brain_Tumor_Detection_and_Identification_Using_Image_Processing_and_Probabilistic_Neural_Network_Techniques</a:t>
            </a:r>
            <a:endParaRPr lang="en-US" sz="1400" dirty="0" smtClean="0"/>
          </a:p>
          <a:p>
            <a:r>
              <a:rPr lang="en-US" sz="1400" dirty="0" smtClean="0">
                <a:hlinkClick r:id="rId6"/>
              </a:rPr>
              <a:t>https://dergipark.org.tr/tr/download/article-file/304804</a:t>
            </a:r>
            <a:endParaRPr lang="en-US" sz="1400" dirty="0" smtClean="0"/>
          </a:p>
          <a:p>
            <a:r>
              <a:rPr lang="en-US" sz="1400" dirty="0" smtClean="0">
                <a:hlinkClick r:id="rId7"/>
              </a:rPr>
              <a:t>https://github.com/s0mnaths/Brain-Tumor-Segmentation</a:t>
            </a:r>
            <a:endParaRPr lang="en-US" sz="1400" dirty="0" smtClean="0"/>
          </a:p>
          <a:p>
            <a:r>
              <a:rPr lang="en-US" sz="1400" dirty="0" smtClean="0">
                <a:hlinkClick r:id="rId8"/>
              </a:rPr>
              <a:t>https://www.sciencedirect.com/science/article/pii/S1350449512000308</a:t>
            </a:r>
            <a:endParaRPr lang="en-US" sz="1400" dirty="0" smtClean="0"/>
          </a:p>
          <a:p>
            <a:r>
              <a:rPr lang="en-US" sz="1400" dirty="0" smtClean="0">
                <a:hlinkClick r:id="rId9"/>
              </a:rPr>
              <a:t>https://matlabsproject.blogspot.com/2021/03/Python-Code-On-Brain-Tumor-Detection-Using-Image-Processing.html</a:t>
            </a:r>
            <a:endParaRPr lang="en-US" sz="1400" dirty="0" smtClean="0"/>
          </a:p>
          <a:p>
            <a:r>
              <a:rPr lang="en-US" sz="1400" dirty="0" smtClean="0"/>
              <a:t>Digital </a:t>
            </a:r>
            <a:r>
              <a:rPr lang="en-US" sz="1400" dirty="0" smtClean="0"/>
              <a:t>Image Processing for Medical Application Geoff </a:t>
            </a:r>
            <a:r>
              <a:rPr lang="en-US" sz="1400" dirty="0" smtClean="0"/>
              <a:t>Dougherty</a:t>
            </a:r>
          </a:p>
          <a:p>
            <a:r>
              <a:rPr lang="en-US" sz="1400" dirty="0" smtClean="0"/>
              <a:t>Handbook of Medical Image Processing and Analysis Isaac N. </a:t>
            </a:r>
            <a:r>
              <a:rPr lang="en-US" sz="1400" dirty="0" err="1" smtClean="0"/>
              <a:t>Bankman</a:t>
            </a:r>
            <a:endParaRPr lang="en-US" sz="1400" dirty="0" smtClean="0"/>
          </a:p>
          <a:p>
            <a:r>
              <a:rPr lang="en-US" sz="1400" dirty="0" smtClean="0"/>
              <a:t>Fundamentals of Medical </a:t>
            </a:r>
            <a:r>
              <a:rPr lang="en-US" sz="1400" dirty="0" smtClean="0"/>
              <a:t>Imaging 2</a:t>
            </a:r>
            <a:r>
              <a:rPr lang="en-US" sz="1400" baseline="30000" dirty="0" smtClean="0"/>
              <a:t>nd</a:t>
            </a:r>
            <a:r>
              <a:rPr lang="en-US" sz="1400" dirty="0" smtClean="0"/>
              <a:t> Edition Paul </a:t>
            </a:r>
            <a:r>
              <a:rPr lang="en-US" sz="1400" dirty="0" err="1" smtClean="0"/>
              <a:t>Suetens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5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5306" y="1676400"/>
            <a:ext cx="9088694" cy="321999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8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0"/>
            <a:ext cx="8440329" cy="44964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0"/>
            <a:ext cx="81534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err="1" smtClean="0"/>
              <a:t>Diş</a:t>
            </a:r>
            <a:r>
              <a:rPr lang="en-US" sz="2800" dirty="0" smtClean="0"/>
              <a:t> </a:t>
            </a:r>
            <a:r>
              <a:rPr lang="en-US" sz="2800" dirty="0" smtClean="0"/>
              <a:t>X-rays </a:t>
            </a:r>
            <a:r>
              <a:rPr lang="en-US" sz="2800" dirty="0" smtClean="0"/>
              <a:t>(</a:t>
            </a:r>
            <a:r>
              <a:rPr lang="en-US" sz="2800" dirty="0" err="1" smtClean="0"/>
              <a:t>Diş</a:t>
            </a:r>
            <a:r>
              <a:rPr lang="en-US" sz="2800" dirty="0" smtClean="0"/>
              <a:t> </a:t>
            </a:r>
            <a:r>
              <a:rPr lang="en-US" sz="2800" dirty="0" err="1" smtClean="0"/>
              <a:t>ve</a:t>
            </a:r>
            <a:r>
              <a:rPr lang="en-US" sz="2800" dirty="0" smtClean="0"/>
              <a:t> </a:t>
            </a:r>
            <a:r>
              <a:rPr lang="en-US" sz="2800" dirty="0" err="1" smtClean="0"/>
              <a:t>çene</a:t>
            </a:r>
            <a:r>
              <a:rPr lang="en-US" sz="2800" dirty="0" smtClean="0"/>
              <a:t> </a:t>
            </a:r>
            <a:r>
              <a:rPr lang="en-US" sz="2800" dirty="0" err="1" smtClean="0"/>
              <a:t>resmi</a:t>
            </a:r>
            <a:r>
              <a:rPr lang="en-US" sz="2800" dirty="0" smtClean="0"/>
              <a:t>)</a:t>
            </a:r>
            <a:endParaRPr lang="en-US" sz="2800" dirty="0" smtClean="0"/>
          </a:p>
          <a:p>
            <a:r>
              <a:rPr lang="en-US" sz="2800" dirty="0" smtClean="0"/>
              <a:t>Mammography</a:t>
            </a:r>
          </a:p>
          <a:p>
            <a:r>
              <a:rPr lang="en-US" sz="2800" dirty="0" smtClean="0"/>
              <a:t>chest images </a:t>
            </a:r>
            <a:r>
              <a:rPr lang="en-US" sz="2800" dirty="0" smtClean="0"/>
              <a:t>(</a:t>
            </a:r>
            <a:r>
              <a:rPr lang="en-US" sz="2800" dirty="0" err="1" smtClean="0"/>
              <a:t>İskelet</a:t>
            </a:r>
            <a:r>
              <a:rPr lang="en-US" sz="2800" dirty="0" smtClean="0"/>
              <a:t> </a:t>
            </a:r>
            <a:r>
              <a:rPr lang="en-US" sz="2800" dirty="0" err="1" smtClean="0"/>
              <a:t>ve</a:t>
            </a:r>
            <a:r>
              <a:rPr lang="en-US" sz="2800" dirty="0" smtClean="0"/>
              <a:t> </a:t>
            </a:r>
            <a:r>
              <a:rPr lang="en-US" sz="2800" dirty="0" err="1" smtClean="0"/>
              <a:t>kalp</a:t>
            </a:r>
            <a:r>
              <a:rPr lang="en-US" sz="2800" dirty="0" smtClean="0"/>
              <a:t> X-rays)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990600" y="0"/>
            <a:ext cx="8153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X-ray computed </a:t>
            </a:r>
            <a:r>
              <a:rPr lang="en-US" sz="3200" dirty="0" smtClean="0"/>
              <a:t>tomography </a:t>
            </a:r>
            <a:r>
              <a:rPr lang="en-US" sz="3200" dirty="0" err="1" smtClean="0"/>
              <a:t>örnekleri</a:t>
            </a:r>
            <a:endParaRPr lang="en-US" sz="3200" dirty="0"/>
          </a:p>
        </p:txBody>
      </p:sp>
      <p:pic>
        <p:nvPicPr>
          <p:cNvPr id="7" name="Picture 6" descr="3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2362200"/>
            <a:ext cx="7744906" cy="396295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2919" y="152400"/>
            <a:ext cx="8081081" cy="495763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0600" y="393256"/>
            <a:ext cx="8153400" cy="5205737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1108</TotalTime>
  <Words>1054</Words>
  <Application>Microsoft Office PowerPoint</Application>
  <PresentationFormat>On-screen Show (4:3)</PresentationFormat>
  <Paragraphs>78</Paragraphs>
  <Slides>40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Solstice</vt:lpstr>
      <vt:lpstr>Sağlıkta Görüntü İşleme Uygulamaları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Garavel</dc:creator>
  <cp:lastModifiedBy>Windows User</cp:lastModifiedBy>
  <cp:revision>139</cp:revision>
  <dcterms:created xsi:type="dcterms:W3CDTF">2006-08-16T00:00:00Z</dcterms:created>
  <dcterms:modified xsi:type="dcterms:W3CDTF">2022-11-08T00:46:45Z</dcterms:modified>
</cp:coreProperties>
</file>

<file path=docProps/thumbnail.jpeg>
</file>